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08" r:id="rId3"/>
    <p:sldId id="257" r:id="rId4"/>
    <p:sldId id="258" r:id="rId5"/>
    <p:sldId id="326" r:id="rId6"/>
    <p:sldId id="304" r:id="rId7"/>
    <p:sldId id="259" r:id="rId8"/>
    <p:sldId id="327" r:id="rId9"/>
    <p:sldId id="260" r:id="rId10"/>
    <p:sldId id="261" r:id="rId11"/>
    <p:sldId id="262" r:id="rId12"/>
    <p:sldId id="263" r:id="rId13"/>
    <p:sldId id="264" r:id="rId14"/>
    <p:sldId id="265" r:id="rId15"/>
    <p:sldId id="328"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329" r:id="rId33"/>
    <p:sldId id="283" r:id="rId34"/>
    <p:sldId id="284" r:id="rId35"/>
    <p:sldId id="285" r:id="rId36"/>
    <p:sldId id="321" r:id="rId37"/>
    <p:sldId id="306" r:id="rId38"/>
    <p:sldId id="286" r:id="rId39"/>
    <p:sldId id="287" r:id="rId40"/>
    <p:sldId id="288" r:id="rId41"/>
    <p:sldId id="289" r:id="rId42"/>
    <p:sldId id="290" r:id="rId43"/>
    <p:sldId id="330" r:id="rId44"/>
    <p:sldId id="291" r:id="rId45"/>
    <p:sldId id="292" r:id="rId46"/>
    <p:sldId id="313" r:id="rId47"/>
    <p:sldId id="315" r:id="rId48"/>
    <p:sldId id="331" r:id="rId49"/>
    <p:sldId id="314" r:id="rId50"/>
    <p:sldId id="293" r:id="rId51"/>
    <p:sldId id="294" r:id="rId52"/>
    <p:sldId id="307" r:id="rId53"/>
    <p:sldId id="295" r:id="rId54"/>
    <p:sldId id="333" r:id="rId55"/>
    <p:sldId id="310" r:id="rId56"/>
    <p:sldId id="296" r:id="rId57"/>
    <p:sldId id="297" r:id="rId58"/>
    <p:sldId id="332" r:id="rId59"/>
    <p:sldId id="298" r:id="rId60"/>
    <p:sldId id="299" r:id="rId61"/>
    <p:sldId id="316" r:id="rId62"/>
    <p:sldId id="317" r:id="rId63"/>
    <p:sldId id="318" r:id="rId64"/>
    <p:sldId id="300" r:id="rId65"/>
    <p:sldId id="319" r:id="rId66"/>
    <p:sldId id="320" r:id="rId67"/>
    <p:sldId id="301" r:id="rId68"/>
    <p:sldId id="323" r:id="rId69"/>
    <p:sldId id="302" r:id="rId70"/>
    <p:sldId id="324" r:id="rId71"/>
    <p:sldId id="325" r:id="rId7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24" autoAdjust="0"/>
  </p:normalViewPr>
  <p:slideViewPr>
    <p:cSldViewPr>
      <p:cViewPr varScale="1">
        <p:scale>
          <a:sx n="69" d="100"/>
          <a:sy n="69" d="100"/>
        </p:scale>
        <p:origin x="-141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B989CA16-73C5-4B5E-86B5-AEF89E665759}" type="datetimeFigureOut">
              <a:rPr lang="en-US" smtClean="0"/>
              <a:pPr/>
              <a:t>10/21/2019</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6E054B91-8B73-42D8-A196-6D148AEE4688}" type="slidenum">
              <a:rPr lang="en-US" smtClean="0"/>
              <a:pPr/>
              <a:t>‹#›</a:t>
            </a:fld>
            <a:endParaRPr lang="en-US"/>
          </a:p>
        </p:txBody>
      </p:sp>
    </p:spTree>
  </p:cSld>
  <p:clrMapOvr>
    <a:masterClrMapping/>
  </p:clrMapOvr>
  <p:transition spd="med">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989CA16-73C5-4B5E-86B5-AEF89E665759}" type="datetimeFigureOut">
              <a:rPr lang="en-US" smtClean="0"/>
              <a:pPr/>
              <a:t>10/21/2019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054B91-8B73-42D8-A196-6D148AEE4688}" type="slidenum">
              <a:rPr lang="en-US" smtClean="0"/>
              <a:pPr/>
              <a:t>‹#›</a:t>
            </a:fld>
            <a:endParaRPr lang="en-US"/>
          </a:p>
        </p:txBody>
      </p:sp>
    </p:spTree>
  </p:cSld>
  <p:clrMapOvr>
    <a:masterClrMapping/>
  </p:clrMapOvr>
  <p:transition spd="med">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989CA16-73C5-4B5E-86B5-AEF89E665759}" type="datetimeFigureOut">
              <a:rPr lang="en-US" smtClean="0"/>
              <a:pPr/>
              <a:t>10/21/2019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054B91-8B73-42D8-A196-6D148AEE4688}" type="slidenum">
              <a:rPr lang="en-US" smtClean="0"/>
              <a:pPr/>
              <a:t>‹#›</a:t>
            </a:fld>
            <a:endParaRPr lang="en-US"/>
          </a:p>
        </p:txBody>
      </p:sp>
    </p:spTree>
  </p:cSld>
  <p:clrMapOvr>
    <a:masterClrMapping/>
  </p:clrMapOvr>
  <p:transition spd="med">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B989CA16-73C5-4B5E-86B5-AEF89E665759}" type="datetimeFigureOut">
              <a:rPr lang="en-US" smtClean="0"/>
              <a:pPr/>
              <a:t>10/21/2019</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6E054B91-8B73-42D8-A196-6D148AEE4688}" type="slidenum">
              <a:rPr lang="en-US" smtClean="0"/>
              <a:pPr/>
              <a:t>‹#›</a:t>
            </a:fld>
            <a:endParaRPr lang="en-US"/>
          </a:p>
        </p:txBody>
      </p:sp>
    </p:spTree>
  </p:cSld>
  <p:clrMapOvr>
    <a:masterClrMapping/>
  </p:clrMapOvr>
  <p:transition spd="med">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B989CA16-73C5-4B5E-86B5-AEF89E665759}" type="datetimeFigureOut">
              <a:rPr lang="en-US" smtClean="0"/>
              <a:pPr/>
              <a:t>10/21/2019</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6E054B91-8B73-42D8-A196-6D148AEE4688}"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spd="med">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B989CA16-73C5-4B5E-86B5-AEF89E665759}" type="datetimeFigureOut">
              <a:rPr lang="en-US" smtClean="0"/>
              <a:pPr/>
              <a:t>10/21/2019</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6E054B91-8B73-42D8-A196-6D148AEE4688}" type="slidenum">
              <a:rPr lang="en-US" smtClean="0"/>
              <a:pPr/>
              <a:t>‹#›</a:t>
            </a:fld>
            <a:endParaRPr lang="en-US"/>
          </a:p>
        </p:txBody>
      </p:sp>
    </p:spTree>
  </p:cSld>
  <p:clrMapOvr>
    <a:masterClrMapping/>
  </p:clrMapOvr>
  <p:transition spd="med">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B989CA16-73C5-4B5E-86B5-AEF89E665759}" type="datetimeFigureOut">
              <a:rPr lang="en-US" smtClean="0"/>
              <a:pPr/>
              <a:t>10/21/2019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6E054B91-8B73-42D8-A196-6D148AEE4688}"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spd="med">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B989CA16-73C5-4B5E-86B5-AEF89E665759}" type="datetimeFigureOut">
              <a:rPr lang="en-US" smtClean="0"/>
              <a:pPr/>
              <a:t>10/21/2019</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054B91-8B73-42D8-A196-6D148AEE4688}" type="slidenum">
              <a:rPr lang="en-US" smtClean="0"/>
              <a:pPr/>
              <a:t>‹#›</a:t>
            </a:fld>
            <a:endParaRPr lang="en-US"/>
          </a:p>
        </p:txBody>
      </p:sp>
    </p:spTree>
  </p:cSld>
  <p:clrMapOvr>
    <a:masterClrMapping/>
  </p:clrMapOvr>
  <p:transition spd="med">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989CA16-73C5-4B5E-86B5-AEF89E665759}" type="datetimeFigureOut">
              <a:rPr lang="en-US" smtClean="0"/>
              <a:pPr/>
              <a:t>10/21/2019</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054B91-8B73-42D8-A196-6D148AEE4688}" type="slidenum">
              <a:rPr lang="en-US" smtClean="0"/>
              <a:pPr/>
              <a:t>‹#›</a:t>
            </a:fld>
            <a:endParaRPr lang="en-US"/>
          </a:p>
        </p:txBody>
      </p:sp>
    </p:spTree>
  </p:cSld>
  <p:clrMapOvr>
    <a:masterClrMapping/>
  </p:clrMapOvr>
  <p:transition spd="med">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B989CA16-73C5-4B5E-86B5-AEF89E665759}" type="datetimeFigureOut">
              <a:rPr lang="en-US" smtClean="0"/>
              <a:pPr/>
              <a:t>10/21/2019</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054B91-8B73-42D8-A196-6D148AEE4688}" type="slidenum">
              <a:rPr lang="en-US" smtClean="0"/>
              <a:pPr/>
              <a:t>‹#›</a:t>
            </a:fld>
            <a:endParaRPr lang="en-US"/>
          </a:p>
        </p:txBody>
      </p:sp>
    </p:spTree>
  </p:cSld>
  <p:clrMapOvr>
    <a:masterClrMapping/>
  </p:clrMapOvr>
  <p:transition spd="med">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B989CA16-73C5-4B5E-86B5-AEF89E665759}" type="datetimeFigureOut">
              <a:rPr lang="en-US" smtClean="0"/>
              <a:pPr/>
              <a:t>10/21/2019</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6E054B91-8B73-42D8-A196-6D148AEE4688}"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spd="med">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B989CA16-73C5-4B5E-86B5-AEF89E665759}" type="datetimeFigureOut">
              <a:rPr lang="en-US" smtClean="0"/>
              <a:pPr/>
              <a:t>10/21/2019</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6E054B91-8B73-42D8-A196-6D148AEE4688}"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wedge/>
  </p:transition>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Oral pathology lec.2</a:t>
            </a:r>
            <a:endParaRPr lang="en-US" dirty="0"/>
          </a:p>
        </p:txBody>
      </p:sp>
      <p:sp>
        <p:nvSpPr>
          <p:cNvPr id="3" name="Subtitle 2"/>
          <p:cNvSpPr>
            <a:spLocks noGrp="1"/>
          </p:cNvSpPr>
          <p:nvPr>
            <p:ph type="subTitle" idx="1"/>
          </p:nvPr>
        </p:nvSpPr>
        <p:spPr/>
        <p:txBody>
          <a:bodyPr/>
          <a:lstStyle/>
          <a:p>
            <a:r>
              <a:rPr lang="en-US" dirty="0" smtClean="0"/>
              <a:t>Dental caries</a:t>
            </a:r>
            <a:endParaRPr lang="en-US" dirty="0"/>
          </a:p>
        </p:txBody>
      </p:sp>
    </p:spTree>
  </p:cSld>
  <p:clrMapOvr>
    <a:masterClrMapping/>
  </p:clrMapOvr>
  <p:transition spd="med">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Factors Responsible for Miller’s  Theory</a:t>
            </a:r>
            <a:endParaRPr lang="en-US" b="1" dirty="0"/>
          </a:p>
        </p:txBody>
      </p:sp>
      <p:sp>
        <p:nvSpPr>
          <p:cNvPr id="3" name="Content Placeholder 2"/>
          <p:cNvSpPr>
            <a:spLocks noGrp="1"/>
          </p:cNvSpPr>
          <p:nvPr>
            <p:ph idx="1"/>
          </p:nvPr>
        </p:nvSpPr>
        <p:spPr/>
        <p:txBody>
          <a:bodyPr/>
          <a:lstStyle/>
          <a:p>
            <a:pPr>
              <a:buFont typeface="Wingdings" pitchFamily="2" charset="2"/>
              <a:buChar char="Ø"/>
            </a:pPr>
            <a:r>
              <a:rPr lang="en-US" dirty="0" smtClean="0"/>
              <a:t> Role of carbohydrates </a:t>
            </a:r>
          </a:p>
          <a:p>
            <a:pPr>
              <a:buFont typeface="Wingdings" pitchFamily="2" charset="2"/>
              <a:buChar char="Ø"/>
            </a:pPr>
            <a:r>
              <a:rPr lang="en-US" dirty="0" smtClean="0"/>
              <a:t> Role of microorganisms</a:t>
            </a:r>
          </a:p>
          <a:p>
            <a:pPr>
              <a:buFont typeface="Wingdings" pitchFamily="2" charset="2"/>
              <a:buChar char="Ø"/>
            </a:pPr>
            <a:r>
              <a:rPr lang="en-US" dirty="0" smtClean="0"/>
              <a:t> Role of acids </a:t>
            </a:r>
          </a:p>
          <a:p>
            <a:pPr>
              <a:buFont typeface="Wingdings" pitchFamily="2" charset="2"/>
              <a:buChar char="Ø"/>
            </a:pPr>
            <a:r>
              <a:rPr lang="en-US" dirty="0"/>
              <a:t> </a:t>
            </a:r>
            <a:r>
              <a:rPr lang="en-US" dirty="0" smtClean="0"/>
              <a:t>Role of dental plaque.</a:t>
            </a:r>
          </a:p>
          <a:p>
            <a:endParaRPr lang="en-US" dirty="0"/>
          </a:p>
        </p:txBody>
      </p:sp>
    </p:spTree>
  </p:cSld>
  <p:clrMapOvr>
    <a:masterClrMapping/>
  </p:clrMapOvr>
  <p:transition spd="med">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carbohydrates</a:t>
            </a:r>
            <a:endParaRPr lang="en-US" dirty="0"/>
          </a:p>
        </p:txBody>
      </p:sp>
      <p:sp>
        <p:nvSpPr>
          <p:cNvPr id="3" name="Content Placeholder 2"/>
          <p:cNvSpPr>
            <a:spLocks noGrp="1"/>
          </p:cNvSpPr>
          <p:nvPr>
            <p:ph idx="1"/>
          </p:nvPr>
        </p:nvSpPr>
        <p:spPr/>
        <p:txBody>
          <a:bodyPr>
            <a:normAutofit fontScale="92500"/>
          </a:bodyPr>
          <a:lstStyle/>
          <a:p>
            <a:r>
              <a:rPr lang="en-US" dirty="0" smtClean="0"/>
              <a:t>Food </a:t>
            </a:r>
            <a:r>
              <a:rPr lang="en-US" dirty="0" smtClean="0"/>
              <a:t>act</a:t>
            </a:r>
            <a:r>
              <a:rPr lang="en-US" dirty="0"/>
              <a:t> </a:t>
            </a:r>
            <a:r>
              <a:rPr lang="en-US" dirty="0" smtClean="0"/>
              <a:t>as</a:t>
            </a:r>
            <a:r>
              <a:rPr lang="en-US" dirty="0"/>
              <a:t> </a:t>
            </a:r>
            <a:r>
              <a:rPr lang="en-US" dirty="0" smtClean="0"/>
              <a:t>substrates</a:t>
            </a:r>
            <a:r>
              <a:rPr lang="en-US" dirty="0"/>
              <a:t> </a:t>
            </a:r>
            <a:r>
              <a:rPr lang="en-US" dirty="0" smtClean="0"/>
              <a:t>for</a:t>
            </a:r>
            <a:r>
              <a:rPr lang="en-US" dirty="0"/>
              <a:t> </a:t>
            </a:r>
            <a:r>
              <a:rPr lang="en-US" dirty="0" smtClean="0"/>
              <a:t>microorganisms of dental plaque, which form acids, thereby causing dental caries.</a:t>
            </a:r>
          </a:p>
          <a:p>
            <a:r>
              <a:rPr lang="en-US" dirty="0" smtClean="0"/>
              <a:t> Other substances may affect </a:t>
            </a:r>
            <a:r>
              <a:rPr lang="en-US" dirty="0" err="1" smtClean="0"/>
              <a:t>microflora</a:t>
            </a:r>
            <a:r>
              <a:rPr lang="en-US" dirty="0" smtClean="0"/>
              <a:t> in negative way thus protecting the tooth from caries.</a:t>
            </a:r>
          </a:p>
          <a:p>
            <a:r>
              <a:rPr lang="en-US" dirty="0" smtClean="0"/>
              <a:t> Carbohydrates is main cause of dental caries. There is considerable increase in caries incidence after exposure of modern civilization to refined foods.</a:t>
            </a:r>
            <a:endParaRPr lang="en-US" dirty="0"/>
          </a:p>
        </p:txBody>
      </p:sp>
    </p:spTree>
  </p:cSld>
  <p:clrMapOvr>
    <a:masterClrMapping/>
  </p:clrMapOvr>
  <p:transition spd="med">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err="1" smtClean="0"/>
              <a:t>Cariogenicity</a:t>
            </a:r>
            <a:r>
              <a:rPr lang="en-US" b="1" i="1" dirty="0" smtClean="0"/>
              <a:t> of Carbohydrate Varies with :</a:t>
            </a:r>
            <a:endParaRPr lang="en-US" b="1" i="1" dirty="0"/>
          </a:p>
        </p:txBody>
      </p:sp>
      <p:sp>
        <p:nvSpPr>
          <p:cNvPr id="3" name="Content Placeholder 2"/>
          <p:cNvSpPr>
            <a:spLocks noGrp="1"/>
          </p:cNvSpPr>
          <p:nvPr>
            <p:ph idx="1"/>
          </p:nvPr>
        </p:nvSpPr>
        <p:spPr>
          <a:xfrm>
            <a:off x="304800" y="1554162"/>
            <a:ext cx="8686800" cy="5303838"/>
          </a:xfrm>
        </p:spPr>
        <p:txBody>
          <a:bodyPr>
            <a:normAutofit fontScale="77500" lnSpcReduction="20000"/>
          </a:bodyPr>
          <a:lstStyle/>
          <a:p>
            <a:pPr>
              <a:buFont typeface="Wingdings" pitchFamily="2" charset="2"/>
              <a:buChar char="ü"/>
            </a:pPr>
            <a:r>
              <a:rPr lang="en-US" dirty="0" smtClean="0"/>
              <a:t> </a:t>
            </a:r>
            <a:r>
              <a:rPr lang="en-US" b="1" i="1" dirty="0" smtClean="0">
                <a:solidFill>
                  <a:srgbClr val="C00000"/>
                </a:solidFill>
              </a:rPr>
              <a:t>Frequency of ingestion</a:t>
            </a:r>
            <a:r>
              <a:rPr lang="en-US" dirty="0" smtClean="0"/>
              <a:t>: The risk of caries incidence increases greatly if carbohydrates are taken repeatedly in between two major meals. It provides an almost constant supply of carbohydrate to the plaque bacteria for fermentation and subsequent production of acids.</a:t>
            </a:r>
          </a:p>
          <a:p>
            <a:pPr>
              <a:buFont typeface="Wingdings" pitchFamily="2" charset="2"/>
              <a:buChar char="ü"/>
            </a:pPr>
            <a:r>
              <a:rPr lang="en-US" b="1" i="1" dirty="0" smtClean="0">
                <a:solidFill>
                  <a:srgbClr val="C00000"/>
                </a:solidFill>
              </a:rPr>
              <a:t>Chemical</a:t>
            </a:r>
            <a:r>
              <a:rPr lang="en-US" b="1" i="1" dirty="0">
                <a:solidFill>
                  <a:srgbClr val="C00000"/>
                </a:solidFill>
              </a:rPr>
              <a:t> </a:t>
            </a:r>
            <a:r>
              <a:rPr lang="en-US" b="1" i="1" dirty="0" smtClean="0">
                <a:solidFill>
                  <a:srgbClr val="C00000"/>
                </a:solidFill>
              </a:rPr>
              <a:t>composition </a:t>
            </a:r>
            <a:r>
              <a:rPr lang="en-US" dirty="0" smtClean="0"/>
              <a:t>: The carbohydrates in the form of glucose, sucrose and fructose, etc. rapidly diffuse into the plaque due to their low molecular weight and therefore  easily available for fermentation by plaque bacteria; Sucrose is utilized by Streptococcus </a:t>
            </a:r>
            <a:r>
              <a:rPr lang="en-US" dirty="0" err="1" smtClean="0"/>
              <a:t>mutans</a:t>
            </a:r>
            <a:r>
              <a:rPr lang="en-US" dirty="0" smtClean="0"/>
              <a:t> to synthesize an extracellular insoluble polysaccharide (</a:t>
            </a:r>
            <a:r>
              <a:rPr lang="en-US" dirty="0" err="1" smtClean="0"/>
              <a:t>dextran</a:t>
            </a:r>
            <a:r>
              <a:rPr lang="en-US" dirty="0" smtClean="0"/>
              <a:t>) with the help of </a:t>
            </a:r>
            <a:r>
              <a:rPr lang="en-US" dirty="0" err="1" smtClean="0"/>
              <a:t>glucosyl</a:t>
            </a:r>
            <a:r>
              <a:rPr lang="en-US" dirty="0" smtClean="0"/>
              <a:t> </a:t>
            </a:r>
            <a:r>
              <a:rPr lang="en-US" dirty="0" err="1" smtClean="0"/>
              <a:t>transferase</a:t>
            </a:r>
            <a:r>
              <a:rPr lang="en-US" dirty="0" smtClean="0"/>
              <a:t> enzyme. </a:t>
            </a:r>
            <a:r>
              <a:rPr lang="en-US" dirty="0" err="1" smtClean="0"/>
              <a:t>Dextran</a:t>
            </a:r>
            <a:r>
              <a:rPr lang="en-US" dirty="0" smtClean="0"/>
              <a:t> helps the plaque to adhere firmly onto the tooth surface and helps a direct contact between the acids liberated by microorganisms and the tooth, thus causing demineralization. Thus, sucrose is most potent </a:t>
            </a:r>
            <a:r>
              <a:rPr lang="en-US" dirty="0" err="1" smtClean="0"/>
              <a:t>cariogenic</a:t>
            </a:r>
            <a:r>
              <a:rPr lang="en-US" dirty="0" smtClean="0"/>
              <a:t> substance. </a:t>
            </a:r>
          </a:p>
        </p:txBody>
      </p:sp>
    </p:spTree>
  </p:cSld>
  <p:clrMapOvr>
    <a:masterClrMapping/>
  </p:clrMapOvr>
  <p:transition spd="med">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Wingdings" pitchFamily="2" charset="2"/>
              <a:buChar char="ü"/>
            </a:pPr>
            <a:r>
              <a:rPr lang="en-US" b="1" i="1" dirty="0" smtClean="0">
                <a:solidFill>
                  <a:srgbClr val="C00000"/>
                </a:solidFill>
              </a:rPr>
              <a:t>Physical form </a:t>
            </a:r>
            <a:r>
              <a:rPr lang="en-US" dirty="0" smtClean="0"/>
              <a:t>: Sticky, solid carbohydrates are more </a:t>
            </a:r>
            <a:r>
              <a:rPr lang="en-US" dirty="0" err="1" smtClean="0"/>
              <a:t>cariogenic</a:t>
            </a:r>
            <a:r>
              <a:rPr lang="en-US" dirty="0" smtClean="0"/>
              <a:t> than other forms </a:t>
            </a:r>
          </a:p>
          <a:p>
            <a:pPr>
              <a:buFont typeface="Wingdings" pitchFamily="2" charset="2"/>
              <a:buChar char="ü"/>
            </a:pPr>
            <a:r>
              <a:rPr lang="en-US" b="1" i="1" dirty="0" smtClean="0">
                <a:solidFill>
                  <a:srgbClr val="C00000"/>
                </a:solidFill>
              </a:rPr>
              <a:t>Route of	</a:t>
            </a:r>
            <a:r>
              <a:rPr lang="en-US" b="1" i="1" dirty="0" smtClean="0">
                <a:solidFill>
                  <a:srgbClr val="C00000"/>
                </a:solidFill>
              </a:rPr>
              <a:t> administration </a:t>
            </a:r>
            <a:endParaRPr lang="en-US" b="1" i="1" dirty="0" smtClean="0">
              <a:solidFill>
                <a:srgbClr val="C00000"/>
              </a:solidFill>
            </a:endParaRPr>
          </a:p>
          <a:p>
            <a:pPr>
              <a:buFont typeface="Wingdings" pitchFamily="2" charset="2"/>
              <a:buChar char="ü"/>
            </a:pPr>
            <a:r>
              <a:rPr lang="en-US" b="1" i="1" dirty="0" smtClean="0">
                <a:solidFill>
                  <a:srgbClr val="C00000"/>
                </a:solidFill>
              </a:rPr>
              <a:t>Presence of other food constituents</a:t>
            </a:r>
          </a:p>
          <a:p>
            <a:endParaRPr lang="en-US" dirty="0"/>
          </a:p>
        </p:txBody>
      </p:sp>
    </p:spTree>
  </p:cSld>
  <p:clrMapOvr>
    <a:masterClrMapping/>
  </p:clrMapOvr>
  <p:transition spd="med">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Role of Microorganisms </a:t>
            </a:r>
            <a:endParaRPr lang="en-US" b="1" i="1" dirty="0"/>
          </a:p>
        </p:txBody>
      </p:sp>
      <p:sp>
        <p:nvSpPr>
          <p:cNvPr id="3" name="Content Placeholder 2"/>
          <p:cNvSpPr>
            <a:spLocks noGrp="1"/>
          </p:cNvSpPr>
          <p:nvPr>
            <p:ph idx="1"/>
          </p:nvPr>
        </p:nvSpPr>
        <p:spPr/>
        <p:txBody>
          <a:bodyPr/>
          <a:lstStyle/>
          <a:p>
            <a:r>
              <a:rPr lang="en-US" dirty="0" smtClean="0"/>
              <a:t> Caries is caused by acid resulting from action of microorganisms on carbohydrates.</a:t>
            </a:r>
          </a:p>
          <a:p>
            <a:endParaRPr lang="en-US" dirty="0" smtClean="0"/>
          </a:p>
          <a:p>
            <a:r>
              <a:rPr lang="en-US" dirty="0" smtClean="0"/>
              <a:t>Bacteria that can produce acids, particularly lactic acid, from the substrate of host’s diet and can tolerate very low pH (&lt;5) are suspected of initiating caries.  </a:t>
            </a:r>
            <a:endParaRPr lang="en-US" dirty="0"/>
          </a:p>
        </p:txBody>
      </p:sp>
    </p:spTree>
  </p:cSld>
  <p:clrMapOvr>
    <a:masterClrMapping/>
  </p:clrMapOvr>
  <p:transition spd="med">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838200"/>
          </a:xfrm>
        </p:spPr>
        <p:txBody>
          <a:bodyPr>
            <a:normAutofit/>
          </a:bodyPr>
          <a:lstStyle/>
          <a:p>
            <a:r>
              <a:rPr lang="en-US" sz="2400" dirty="0" smtClean="0"/>
              <a:t>Localization of oral </a:t>
            </a:r>
            <a:r>
              <a:rPr lang="en-US" sz="2400" dirty="0" err="1" smtClean="0"/>
              <a:t>flura</a:t>
            </a:r>
            <a:r>
              <a:rPr lang="en-US" sz="2400" dirty="0" smtClean="0"/>
              <a:t> in dental caries</a:t>
            </a:r>
            <a:endParaRPr lang="en-US" sz="2400" dirty="0"/>
          </a:p>
        </p:txBody>
      </p:sp>
      <p:graphicFrame>
        <p:nvGraphicFramePr>
          <p:cNvPr id="4" name="Content Placeholder 3"/>
          <p:cNvGraphicFramePr>
            <a:graphicFrameLocks noGrp="1"/>
          </p:cNvGraphicFramePr>
          <p:nvPr>
            <p:ph idx="1"/>
          </p:nvPr>
        </p:nvGraphicFramePr>
        <p:xfrm>
          <a:off x="0" y="701354"/>
          <a:ext cx="8686800" cy="6156646"/>
        </p:xfrm>
        <a:graphic>
          <a:graphicData uri="http://schemas.openxmlformats.org/drawingml/2006/table">
            <a:tbl>
              <a:tblPr firstRow="1" bandRow="1">
                <a:tableStyleId>{5C22544A-7EE6-4342-B048-85BDC9FD1C3A}</a:tableStyleId>
              </a:tblPr>
              <a:tblGrid>
                <a:gridCol w="4343400"/>
                <a:gridCol w="4343400"/>
              </a:tblGrid>
              <a:tr h="397203">
                <a:tc>
                  <a:txBody>
                    <a:bodyPr/>
                    <a:lstStyle/>
                    <a:p>
                      <a:r>
                        <a:rPr lang="en-US" dirty="0" smtClean="0"/>
                        <a:t>Location</a:t>
                      </a:r>
                      <a:endParaRPr lang="en-US" dirty="0"/>
                    </a:p>
                  </a:txBody>
                  <a:tcPr/>
                </a:tc>
                <a:tc>
                  <a:txBody>
                    <a:bodyPr/>
                    <a:lstStyle/>
                    <a:p>
                      <a:r>
                        <a:rPr lang="en-US" dirty="0" smtClean="0"/>
                        <a:t> Microorganism</a:t>
                      </a:r>
                      <a:endParaRPr lang="en-US" dirty="0"/>
                    </a:p>
                  </a:txBody>
                  <a:tcPr/>
                </a:tc>
              </a:tr>
              <a:tr h="397203">
                <a:tc>
                  <a:txBody>
                    <a:bodyPr/>
                    <a:lstStyle/>
                    <a:p>
                      <a:r>
                        <a:rPr lang="en-US" b="1" dirty="0" smtClean="0"/>
                        <a:t>Pit and fissure</a:t>
                      </a:r>
                      <a:endParaRPr lang="en-US" dirty="0"/>
                    </a:p>
                  </a:txBody>
                  <a:tcPr/>
                </a:tc>
                <a:tc>
                  <a:txBody>
                    <a:bodyPr/>
                    <a:lstStyle/>
                    <a:p>
                      <a:r>
                        <a:rPr lang="en-US" b="1" dirty="0" smtClean="0"/>
                        <a:t>Streptococcus </a:t>
                      </a:r>
                      <a:r>
                        <a:rPr lang="en-US" b="1" dirty="0" err="1" smtClean="0"/>
                        <a:t>mutans</a:t>
                      </a:r>
                      <a:r>
                        <a:rPr lang="en-US" b="1" dirty="0" smtClean="0"/>
                        <a:t> </a:t>
                      </a:r>
                      <a:endParaRPr lang="en-US" dirty="0"/>
                    </a:p>
                  </a:txBody>
                  <a:tcPr/>
                </a:tc>
              </a:tr>
              <a:tr h="695105">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Lactobacillus species </a:t>
                      </a:r>
                    </a:p>
                    <a:p>
                      <a:endParaRPr lang="en-US" dirty="0"/>
                    </a:p>
                  </a:txBody>
                  <a:tcPr/>
                </a:tc>
              </a:tr>
              <a:tr h="397203">
                <a:tc>
                  <a:txBody>
                    <a:bodyPr/>
                    <a:lstStyle/>
                    <a:p>
                      <a:r>
                        <a:rPr lang="en-US" b="1" dirty="0" smtClean="0"/>
                        <a:t>Smooth surface caries</a:t>
                      </a:r>
                      <a:endParaRPr lang="en-US" dirty="0"/>
                    </a:p>
                  </a:txBody>
                  <a:tcPr/>
                </a:tc>
                <a:tc>
                  <a:txBody>
                    <a:bodyPr/>
                    <a:lstStyle/>
                    <a:p>
                      <a:r>
                        <a:rPr lang="en-US" b="1" dirty="0" smtClean="0"/>
                        <a:t>Streptococcus </a:t>
                      </a:r>
                      <a:r>
                        <a:rPr lang="en-US" b="1" dirty="0" err="1" smtClean="0"/>
                        <a:t>mutans</a:t>
                      </a:r>
                      <a:endParaRPr lang="en-US" dirty="0"/>
                    </a:p>
                  </a:txBody>
                  <a:tcPr/>
                </a:tc>
              </a:tr>
              <a:tr h="397203">
                <a:tc>
                  <a:txBody>
                    <a:bodyPr/>
                    <a:lstStyle/>
                    <a:p>
                      <a:r>
                        <a:rPr lang="en-US" b="1" dirty="0" smtClean="0"/>
                        <a:t>Root caries </a:t>
                      </a:r>
                      <a:endParaRPr lang="en-US" dirty="0"/>
                    </a:p>
                  </a:txBody>
                  <a:tcPr/>
                </a:tc>
                <a:tc>
                  <a:txBody>
                    <a:bodyPr/>
                    <a:lstStyle/>
                    <a:p>
                      <a:r>
                        <a:rPr lang="en-US" b="1" dirty="0" err="1" smtClean="0"/>
                        <a:t>Actinomycosis</a:t>
                      </a:r>
                      <a:r>
                        <a:rPr lang="en-US" b="1" dirty="0" smtClean="0"/>
                        <a:t> </a:t>
                      </a:r>
                      <a:r>
                        <a:rPr lang="en-US" b="1" dirty="0" err="1" smtClean="0"/>
                        <a:t>viscosus</a:t>
                      </a:r>
                      <a:r>
                        <a:rPr lang="en-US" b="1" dirty="0" smtClean="0"/>
                        <a:t> </a:t>
                      </a:r>
                      <a:endParaRPr lang="en-US" dirty="0"/>
                    </a:p>
                  </a:txBody>
                  <a:tcPr/>
                </a:tc>
              </a:tr>
              <a:tr h="397203">
                <a:tc>
                  <a:txBody>
                    <a:bodyPr/>
                    <a:lstStyle/>
                    <a:p>
                      <a:endParaRPr lang="en-US"/>
                    </a:p>
                  </a:txBody>
                  <a:tcPr/>
                </a:tc>
                <a:tc>
                  <a:txBody>
                    <a:bodyPr/>
                    <a:lstStyle/>
                    <a:p>
                      <a:r>
                        <a:rPr lang="en-US" b="1" dirty="0" err="1" smtClean="0"/>
                        <a:t>Actinomycosis</a:t>
                      </a:r>
                      <a:r>
                        <a:rPr lang="en-US" b="1" dirty="0" smtClean="0"/>
                        <a:t> </a:t>
                      </a:r>
                      <a:r>
                        <a:rPr lang="en-US" b="1" dirty="0" err="1" smtClean="0"/>
                        <a:t>naeslundii</a:t>
                      </a:r>
                      <a:endParaRPr lang="en-US" dirty="0"/>
                    </a:p>
                  </a:txBody>
                  <a:tcPr/>
                </a:tc>
              </a:tr>
              <a:tr h="397203">
                <a:tc>
                  <a:txBody>
                    <a:bodyPr/>
                    <a:lstStyle/>
                    <a:p>
                      <a:endParaRPr lang="en-US"/>
                    </a:p>
                  </a:txBody>
                  <a:tcPr/>
                </a:tc>
                <a:tc>
                  <a:txBody>
                    <a:bodyPr/>
                    <a:lstStyle/>
                    <a:p>
                      <a:r>
                        <a:rPr lang="en-US" b="1" dirty="0" smtClean="0"/>
                        <a:t>Other filamentous rod </a:t>
                      </a:r>
                      <a:endParaRPr lang="en-US" dirty="0"/>
                    </a:p>
                  </a:txBody>
                  <a:tcPr/>
                </a:tc>
              </a:tr>
              <a:tr h="397203">
                <a:tc>
                  <a:txBody>
                    <a:bodyPr/>
                    <a:lstStyle/>
                    <a:p>
                      <a:endParaRPr lang="en-US"/>
                    </a:p>
                  </a:txBody>
                  <a:tcPr/>
                </a:tc>
                <a:tc>
                  <a:txBody>
                    <a:bodyPr/>
                    <a:lstStyle/>
                    <a:p>
                      <a:r>
                        <a:rPr lang="en-US" b="1" dirty="0" smtClean="0"/>
                        <a:t>Streptococcus </a:t>
                      </a:r>
                      <a:r>
                        <a:rPr lang="en-US" b="1" dirty="0" err="1" smtClean="0"/>
                        <a:t>mutans</a:t>
                      </a:r>
                      <a:r>
                        <a:rPr lang="en-US" b="1" dirty="0" smtClean="0"/>
                        <a:t> </a:t>
                      </a:r>
                      <a:endParaRPr lang="en-US" dirty="0"/>
                    </a:p>
                  </a:txBody>
                  <a:tcPr/>
                </a:tc>
              </a:tr>
              <a:tr h="397203">
                <a:tc>
                  <a:txBody>
                    <a:bodyPr/>
                    <a:lstStyle/>
                    <a:p>
                      <a:endParaRPr lang="en-US"/>
                    </a:p>
                  </a:txBody>
                  <a:tcPr/>
                </a:tc>
                <a:tc>
                  <a:txBody>
                    <a:bodyPr/>
                    <a:lstStyle/>
                    <a:p>
                      <a:r>
                        <a:rPr lang="en-US" b="1" dirty="0" smtClean="0"/>
                        <a:t>Streptococcus </a:t>
                      </a:r>
                      <a:r>
                        <a:rPr lang="en-US" b="1" dirty="0" err="1" smtClean="0"/>
                        <a:t>salivarius</a:t>
                      </a:r>
                      <a:endParaRPr lang="en-US" dirty="0"/>
                    </a:p>
                  </a:txBody>
                  <a:tcPr/>
                </a:tc>
              </a:tr>
              <a:tr h="397203">
                <a:tc>
                  <a:txBody>
                    <a:bodyPr/>
                    <a:lstStyle/>
                    <a:p>
                      <a:endParaRPr lang="en-US"/>
                    </a:p>
                  </a:txBody>
                  <a:tcPr/>
                </a:tc>
                <a:tc>
                  <a:txBody>
                    <a:bodyPr/>
                    <a:lstStyle/>
                    <a:p>
                      <a:r>
                        <a:rPr lang="en-US" b="1" dirty="0" smtClean="0"/>
                        <a:t>Streptococcus </a:t>
                      </a:r>
                      <a:r>
                        <a:rPr lang="en-US" b="1" dirty="0" err="1" smtClean="0"/>
                        <a:t>sanguis</a:t>
                      </a:r>
                      <a:r>
                        <a:rPr lang="en-US" b="1" dirty="0" smtClean="0"/>
                        <a:t> </a:t>
                      </a:r>
                      <a:endParaRPr lang="en-US" dirty="0"/>
                    </a:p>
                  </a:txBody>
                  <a:tcPr/>
                </a:tc>
              </a:tr>
              <a:tr h="397203">
                <a:tc>
                  <a:txBody>
                    <a:bodyPr/>
                    <a:lstStyle/>
                    <a:p>
                      <a:r>
                        <a:rPr lang="en-US" b="1" dirty="0" smtClean="0"/>
                        <a:t>Deep dentinal caries</a:t>
                      </a:r>
                      <a:endParaRPr lang="en-US" dirty="0"/>
                    </a:p>
                  </a:txBody>
                  <a:tcPr/>
                </a:tc>
                <a:tc>
                  <a:txBody>
                    <a:bodyPr/>
                    <a:lstStyle/>
                    <a:p>
                      <a:r>
                        <a:rPr lang="en-US" b="1" dirty="0" smtClean="0"/>
                        <a:t>Lactobacillus species </a:t>
                      </a:r>
                      <a:endParaRPr lang="en-US" dirty="0"/>
                    </a:p>
                  </a:txBody>
                  <a:tcPr/>
                </a:tc>
              </a:tr>
              <a:tr h="397203">
                <a:tc>
                  <a:txBody>
                    <a:bodyPr/>
                    <a:lstStyle/>
                    <a:p>
                      <a:endParaRPr lang="en-US"/>
                    </a:p>
                  </a:txBody>
                  <a:tcPr/>
                </a:tc>
                <a:tc>
                  <a:txBody>
                    <a:bodyPr/>
                    <a:lstStyle/>
                    <a:p>
                      <a:r>
                        <a:rPr lang="en-US" b="1" dirty="0" err="1" smtClean="0"/>
                        <a:t>Actinomycosis</a:t>
                      </a:r>
                      <a:r>
                        <a:rPr lang="en-US" b="1" dirty="0" smtClean="0"/>
                        <a:t> </a:t>
                      </a:r>
                      <a:r>
                        <a:rPr lang="en-US" b="1" dirty="0" err="1" smtClean="0"/>
                        <a:t>viscosus</a:t>
                      </a:r>
                      <a:endParaRPr lang="en-US" dirty="0"/>
                    </a:p>
                  </a:txBody>
                  <a:tcPr/>
                </a:tc>
              </a:tr>
              <a:tr h="397203">
                <a:tc>
                  <a:txBody>
                    <a:bodyPr/>
                    <a:lstStyle/>
                    <a:p>
                      <a:endParaRPr lang="en-US"/>
                    </a:p>
                  </a:txBody>
                  <a:tcPr/>
                </a:tc>
                <a:tc>
                  <a:txBody>
                    <a:bodyPr/>
                    <a:lstStyle/>
                    <a:p>
                      <a:r>
                        <a:rPr lang="en-US" b="1" dirty="0" err="1" smtClean="0"/>
                        <a:t>Actinomycosis</a:t>
                      </a:r>
                      <a:r>
                        <a:rPr lang="en-US" b="1" dirty="0" smtClean="0"/>
                        <a:t> </a:t>
                      </a:r>
                      <a:r>
                        <a:rPr lang="en-US" b="1" dirty="0" err="1" smtClean="0"/>
                        <a:t>naeslundii</a:t>
                      </a:r>
                      <a:r>
                        <a:rPr lang="en-US" b="1" dirty="0" smtClean="0"/>
                        <a:t> </a:t>
                      </a:r>
                      <a:endParaRPr lang="en-US" dirty="0"/>
                    </a:p>
                  </a:txBody>
                  <a:tcPr/>
                </a:tc>
              </a:tr>
              <a:tr h="695105">
                <a:tc>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Streptococcus </a:t>
                      </a:r>
                      <a:r>
                        <a:rPr lang="en-US" b="1" dirty="0" err="1" smtClean="0"/>
                        <a:t>mutans</a:t>
                      </a:r>
                      <a:endParaRPr lang="en-US" b="1" dirty="0" smtClean="0"/>
                    </a:p>
                    <a:p>
                      <a:r>
                        <a:rPr lang="en-US" b="1" dirty="0" smtClean="0"/>
                        <a:t>Other filamentous rod </a:t>
                      </a:r>
                      <a:endParaRPr lang="en-US" dirty="0"/>
                    </a:p>
                  </a:txBody>
                  <a:tcPr/>
                </a:tc>
              </a:tr>
            </a:tbl>
          </a:graphicData>
        </a:graphic>
      </p:graphicFrame>
    </p:spTree>
  </p:cSld>
  <p:clrMapOvr>
    <a:masterClrMapping/>
  </p:clrMapOvr>
  <p:transition spd="med">
    <p:wedg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Streptococcus </a:t>
            </a:r>
            <a:r>
              <a:rPr lang="en-US" dirty="0" err="1" smtClean="0"/>
              <a:t>mutans</a:t>
            </a:r>
            <a:r>
              <a:rPr lang="en-US" dirty="0" smtClean="0"/>
              <a:t>:</a:t>
            </a:r>
            <a:endParaRPr lang="en-US" dirty="0"/>
          </a:p>
        </p:txBody>
      </p:sp>
      <p:sp>
        <p:nvSpPr>
          <p:cNvPr id="3" name="Content Placeholder 2"/>
          <p:cNvSpPr>
            <a:spLocks noGrp="1"/>
          </p:cNvSpPr>
          <p:nvPr>
            <p:ph idx="1"/>
          </p:nvPr>
        </p:nvSpPr>
        <p:spPr>
          <a:xfrm>
            <a:off x="304800" y="1554162"/>
            <a:ext cx="8686800" cy="5075238"/>
          </a:xfrm>
        </p:spPr>
        <p:txBody>
          <a:bodyPr>
            <a:normAutofit fontScale="92500"/>
          </a:bodyPr>
          <a:lstStyle/>
          <a:p>
            <a:r>
              <a:rPr lang="en-US" b="1" i="1" dirty="0" smtClean="0"/>
              <a:t>The role of S. </a:t>
            </a:r>
            <a:r>
              <a:rPr lang="en-US" b="1" i="1" dirty="0" err="1" smtClean="0"/>
              <a:t>mutans</a:t>
            </a:r>
            <a:r>
              <a:rPr lang="en-US" b="1" i="1" dirty="0" smtClean="0"/>
              <a:t> has been proved for the initiation of caries on the following basis:</a:t>
            </a:r>
          </a:p>
          <a:p>
            <a:pPr>
              <a:buFont typeface="Wingdings" pitchFamily="2" charset="2"/>
              <a:buChar char="ü"/>
            </a:pPr>
            <a:r>
              <a:rPr lang="en-US" dirty="0" smtClean="0"/>
              <a:t> It increases the amount of sticky plaque as it is capable of producing extracellular polysaccharides. </a:t>
            </a:r>
          </a:p>
          <a:p>
            <a:pPr>
              <a:buFont typeface="Wingdings" pitchFamily="2" charset="2"/>
              <a:buChar char="ü"/>
            </a:pPr>
            <a:r>
              <a:rPr lang="en-US" dirty="0" smtClean="0"/>
              <a:t>It generates acid rapidly from sucrose . </a:t>
            </a:r>
          </a:p>
          <a:p>
            <a:pPr>
              <a:buFont typeface="Wingdings" pitchFamily="2" charset="2"/>
              <a:buChar char="ü"/>
            </a:pPr>
            <a:r>
              <a:rPr lang="en-US" dirty="0" smtClean="0"/>
              <a:t>It multiply in abundance in low pH plaque thereby colonizing and increasing the plaque bulk. </a:t>
            </a:r>
          </a:p>
          <a:p>
            <a:pPr>
              <a:buFont typeface="Wingdings" pitchFamily="2" charset="2"/>
              <a:buChar char="ü"/>
            </a:pPr>
            <a:r>
              <a:rPr lang="en-US" dirty="0" smtClean="0"/>
              <a:t>It provides a favorable substrate for other </a:t>
            </a:r>
            <a:r>
              <a:rPr lang="en-US" dirty="0" err="1" smtClean="0"/>
              <a:t>cariogenic</a:t>
            </a:r>
            <a:r>
              <a:rPr lang="en-US" dirty="0" smtClean="0"/>
              <a:t> microorganisms.</a:t>
            </a:r>
            <a:endParaRPr lang="en-US" dirty="0"/>
          </a:p>
        </p:txBody>
      </p:sp>
    </p:spTree>
  </p:cSld>
  <p:clrMapOvr>
    <a:masterClrMapping/>
  </p:clrMapOvr>
  <p:transition spd="med">
    <p:wedg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Progression of dental caries:</a:t>
            </a:r>
            <a:endParaRPr lang="en-US" dirty="0"/>
          </a:p>
        </p:txBody>
      </p:sp>
      <p:sp>
        <p:nvSpPr>
          <p:cNvPr id="3" name="Content Placeholder 2"/>
          <p:cNvSpPr>
            <a:spLocks noGrp="1"/>
          </p:cNvSpPr>
          <p:nvPr>
            <p:ph idx="1"/>
          </p:nvPr>
        </p:nvSpPr>
        <p:spPr/>
        <p:txBody>
          <a:bodyPr/>
          <a:lstStyle/>
          <a:p>
            <a:pPr>
              <a:buFont typeface="Wingdings" pitchFamily="2" charset="2"/>
              <a:buChar char="§"/>
            </a:pPr>
            <a:r>
              <a:rPr lang="en-US" dirty="0" smtClean="0"/>
              <a:t> The organisms responsible for progression of the lesion are usually present in the advancing front of the dentinal caries. </a:t>
            </a:r>
          </a:p>
          <a:p>
            <a:pPr>
              <a:buFont typeface="Wingdings" pitchFamily="2" charset="2"/>
              <a:buChar char="§"/>
            </a:pPr>
            <a:r>
              <a:rPr lang="en-US" dirty="0" smtClean="0"/>
              <a:t>These are mostly facultative and strict anaerobes in advanced dentinal caries.</a:t>
            </a:r>
          </a:p>
          <a:p>
            <a:pPr>
              <a:buFont typeface="Wingdings" pitchFamily="2" charset="2"/>
              <a:buChar char="§"/>
            </a:pPr>
            <a:r>
              <a:rPr lang="en-US" dirty="0" smtClean="0"/>
              <a:t> Streptococcal species in deep dentinal caries and root caries and Lactobacillus </a:t>
            </a:r>
            <a:r>
              <a:rPr lang="en-US" dirty="0" err="1" smtClean="0"/>
              <a:t>casei</a:t>
            </a:r>
            <a:r>
              <a:rPr lang="en-US" dirty="0" smtClean="0"/>
              <a:t> and acidophilus in dentin. </a:t>
            </a:r>
            <a:endParaRPr lang="en-US" dirty="0"/>
          </a:p>
        </p:txBody>
      </p:sp>
    </p:spTree>
  </p:cSld>
  <p:clrMapOvr>
    <a:masterClrMapping/>
  </p:clrMapOvr>
  <p:transition spd="med">
    <p:wedg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Role of acids:</a:t>
            </a:r>
            <a:endParaRPr lang="en-US" b="1" i="1" dirty="0"/>
          </a:p>
        </p:txBody>
      </p:sp>
      <p:sp>
        <p:nvSpPr>
          <p:cNvPr id="3" name="Content Placeholder 2"/>
          <p:cNvSpPr>
            <a:spLocks noGrp="1"/>
          </p:cNvSpPr>
          <p:nvPr>
            <p:ph idx="1"/>
          </p:nvPr>
        </p:nvSpPr>
        <p:spPr/>
        <p:txBody>
          <a:bodyPr>
            <a:normAutofit fontScale="92500" lnSpcReduction="10000"/>
          </a:bodyPr>
          <a:lstStyle/>
          <a:p>
            <a:r>
              <a:rPr lang="en-US" dirty="0" smtClean="0"/>
              <a:t>Acids play most important role in the pathogenesis of dental caries.</a:t>
            </a:r>
          </a:p>
          <a:p>
            <a:r>
              <a:rPr lang="en-US" dirty="0" smtClean="0"/>
              <a:t>The pH 5.5 is called critical pH because below this pH demineralization of tooth substance begins.</a:t>
            </a:r>
          </a:p>
          <a:p>
            <a:r>
              <a:rPr lang="en-US" dirty="0" smtClean="0"/>
              <a:t>The rapid fall in pH is mainly due to microorganisms metabolizing food substances and producing acids. </a:t>
            </a:r>
          </a:p>
          <a:p>
            <a:r>
              <a:rPr lang="en-US" dirty="0" smtClean="0"/>
              <a:t>This fall in pH depends upon amount of diffusible carbohydrates, nature of microorganisms and rate of diffusion of microorganism.</a:t>
            </a:r>
            <a:endParaRPr lang="en-US" dirty="0"/>
          </a:p>
        </p:txBody>
      </p:sp>
    </p:spTree>
  </p:cSld>
  <p:clrMapOvr>
    <a:masterClrMapping/>
  </p:clrMapOvr>
  <p:transition spd="med">
    <p:wedg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43000"/>
            <a:ext cx="8686800" cy="4937125"/>
          </a:xfrm>
        </p:spPr>
        <p:txBody>
          <a:bodyPr>
            <a:normAutofit fontScale="92500" lnSpcReduction="10000"/>
          </a:bodyPr>
          <a:lstStyle/>
          <a:p>
            <a:r>
              <a:rPr lang="en-US" dirty="0" smtClean="0"/>
              <a:t> The rise in pH is slower and it depends upon ability of saliva to neutralize acids and </a:t>
            </a:r>
            <a:r>
              <a:rPr lang="en-US" dirty="0" err="1" smtClean="0"/>
              <a:t>diffusibility</a:t>
            </a:r>
            <a:r>
              <a:rPr lang="en-US" dirty="0" smtClean="0"/>
              <a:t> of acids out of plaque. </a:t>
            </a:r>
          </a:p>
          <a:p>
            <a:r>
              <a:rPr lang="en-US" dirty="0" smtClean="0"/>
              <a:t> The acids produced due to enzymatic breakdown of the sugar and the acids formed are chiefly lactic acid and butyric acid. </a:t>
            </a:r>
          </a:p>
          <a:p>
            <a:r>
              <a:rPr lang="en-US" dirty="0" smtClean="0"/>
              <a:t>Other</a:t>
            </a:r>
            <a:r>
              <a:rPr lang="en-US" dirty="0"/>
              <a:t> </a:t>
            </a:r>
            <a:r>
              <a:rPr lang="en-US" dirty="0" smtClean="0"/>
              <a:t>acids</a:t>
            </a:r>
            <a:r>
              <a:rPr lang="en-US" dirty="0"/>
              <a:t> </a:t>
            </a:r>
            <a:r>
              <a:rPr lang="en-US" dirty="0" smtClean="0"/>
              <a:t>which</a:t>
            </a:r>
            <a:r>
              <a:rPr lang="en-US" dirty="0"/>
              <a:t> </a:t>
            </a:r>
            <a:r>
              <a:rPr lang="en-US" dirty="0" smtClean="0"/>
              <a:t>are</a:t>
            </a:r>
            <a:r>
              <a:rPr lang="en-US" dirty="0"/>
              <a:t> </a:t>
            </a:r>
            <a:r>
              <a:rPr lang="en-US" dirty="0" smtClean="0"/>
              <a:t>produced</a:t>
            </a:r>
            <a:r>
              <a:rPr lang="en-US" dirty="0"/>
              <a:t> </a:t>
            </a:r>
            <a:r>
              <a:rPr lang="en-US" dirty="0" smtClean="0"/>
              <a:t>are acetic acid, </a:t>
            </a:r>
            <a:r>
              <a:rPr lang="en-US" dirty="0" err="1" smtClean="0"/>
              <a:t>propionic</a:t>
            </a:r>
            <a:r>
              <a:rPr lang="en-US" dirty="0" smtClean="0"/>
              <a:t> acid, </a:t>
            </a:r>
            <a:r>
              <a:rPr lang="en-US" dirty="0" err="1" smtClean="0"/>
              <a:t>glutamic</a:t>
            </a:r>
            <a:r>
              <a:rPr lang="en-US" dirty="0" smtClean="0"/>
              <a:t> acid, aspartic acid.</a:t>
            </a:r>
          </a:p>
          <a:p>
            <a:r>
              <a:rPr lang="en-US" dirty="0" smtClean="0"/>
              <a:t>These acids cause demineralization of inorganic portion (initially enamel and later dentin) and eventually cause tooth decay. </a:t>
            </a:r>
            <a:endParaRPr lang="en-US" dirty="0"/>
          </a:p>
        </p:txBody>
      </p:sp>
    </p:spTree>
  </p:cSld>
  <p:clrMapOvr>
    <a:masterClrMapping/>
  </p:clrMapOvr>
  <p:transition spd="med">
    <p:wedg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See the source image"/>
          <p:cNvPicPr>
            <a:picLocks noChangeAspect="1" noChangeArrowheads="1"/>
          </p:cNvPicPr>
          <p:nvPr/>
        </p:nvPicPr>
        <p:blipFill>
          <a:blip r:embed="rId2" cstate="print"/>
          <a:srcRect/>
          <a:stretch>
            <a:fillRect/>
          </a:stretch>
        </p:blipFill>
        <p:spPr bwMode="auto">
          <a:xfrm>
            <a:off x="990600" y="533400"/>
            <a:ext cx="6400800" cy="6019800"/>
          </a:xfrm>
          <a:prstGeom prst="rect">
            <a:avLst/>
          </a:prstGeom>
          <a:noFill/>
        </p:spPr>
      </p:pic>
    </p:spTree>
  </p:cSld>
  <p:clrMapOvr>
    <a:masterClrMapping/>
  </p:clrMapOvr>
  <p:transition spd="med">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Role of Dental Plaque </a:t>
            </a:r>
            <a:endParaRPr lang="en-US" b="1" i="1" dirty="0"/>
          </a:p>
        </p:txBody>
      </p:sp>
      <p:sp>
        <p:nvSpPr>
          <p:cNvPr id="3" name="Content Placeholder 2"/>
          <p:cNvSpPr>
            <a:spLocks noGrp="1"/>
          </p:cNvSpPr>
          <p:nvPr>
            <p:ph idx="1"/>
          </p:nvPr>
        </p:nvSpPr>
        <p:spPr/>
        <p:txBody>
          <a:bodyPr/>
          <a:lstStyle/>
          <a:p>
            <a:r>
              <a:rPr lang="en-US" dirty="0" smtClean="0"/>
              <a:t> Dental plaque is a general term for the diverse microbial community (predominantly bacteria) found on the tooth surface, embedded in a matrix of polymers of bacterial and salivary origin. 	</a:t>
            </a:r>
            <a:endParaRPr lang="en-US" dirty="0"/>
          </a:p>
        </p:txBody>
      </p:sp>
    </p:spTree>
  </p:cSld>
  <p:clrMapOvr>
    <a:masterClrMapping/>
  </p:clrMapOvr>
  <p:transition spd="med">
    <p:wedg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b="1" i="1" dirty="0" smtClean="0"/>
              <a:t>The dental plaque is consists of:</a:t>
            </a:r>
          </a:p>
          <a:p>
            <a:pPr>
              <a:buFont typeface="Wingdings" pitchFamily="2" charset="2"/>
              <a:buChar char="§"/>
            </a:pPr>
            <a:r>
              <a:rPr lang="en-US" dirty="0" smtClean="0"/>
              <a:t> Salivary components such as </a:t>
            </a:r>
            <a:r>
              <a:rPr lang="en-US" dirty="0" err="1" smtClean="0"/>
              <a:t>mucin</a:t>
            </a:r>
            <a:r>
              <a:rPr lang="en-US" dirty="0" smtClean="0"/>
              <a:t>.</a:t>
            </a:r>
          </a:p>
          <a:p>
            <a:pPr>
              <a:buFont typeface="Wingdings" pitchFamily="2" charset="2"/>
              <a:buChar char="§"/>
            </a:pPr>
            <a:r>
              <a:rPr lang="en-US" dirty="0" smtClean="0"/>
              <a:t> Desquamated epithelial cells.</a:t>
            </a:r>
          </a:p>
          <a:p>
            <a:pPr>
              <a:buFont typeface="Wingdings" pitchFamily="2" charset="2"/>
              <a:buChar char="§"/>
            </a:pPr>
            <a:r>
              <a:rPr lang="en-US" dirty="0" smtClean="0"/>
              <a:t> Microorganisms. </a:t>
            </a:r>
          </a:p>
          <a:p>
            <a:r>
              <a:rPr lang="en-US" dirty="0" smtClean="0"/>
              <a:t>Plaque is found on </a:t>
            </a:r>
            <a:r>
              <a:rPr lang="en-US" dirty="0" err="1" smtClean="0"/>
              <a:t>uncleaned</a:t>
            </a:r>
            <a:r>
              <a:rPr lang="en-US" dirty="0" smtClean="0"/>
              <a:t> tooth surfaces and appears as tenacious, thin</a:t>
            </a:r>
            <a:r>
              <a:rPr lang="en-US" dirty="0"/>
              <a:t> </a:t>
            </a:r>
            <a:r>
              <a:rPr lang="en-US" dirty="0" smtClean="0"/>
              <a:t>film</a:t>
            </a:r>
            <a:r>
              <a:rPr lang="en-US" dirty="0"/>
              <a:t> </a:t>
            </a:r>
            <a:r>
              <a:rPr lang="en-US" dirty="0" smtClean="0"/>
              <a:t>which</a:t>
            </a:r>
            <a:r>
              <a:rPr lang="en-US" dirty="0"/>
              <a:t> </a:t>
            </a:r>
            <a:r>
              <a:rPr lang="en-US" dirty="0" smtClean="0"/>
              <a:t>may	accumulate</a:t>
            </a:r>
            <a:r>
              <a:rPr lang="en-US" dirty="0"/>
              <a:t> </a:t>
            </a:r>
            <a:r>
              <a:rPr lang="en-US" dirty="0" smtClean="0"/>
              <a:t>within 24</a:t>
            </a:r>
            <a:r>
              <a:rPr lang="en-US" dirty="0"/>
              <a:t> </a:t>
            </a:r>
            <a:r>
              <a:rPr lang="en-US" dirty="0" smtClean="0"/>
              <a:t>to</a:t>
            </a:r>
            <a:r>
              <a:rPr lang="en-US" dirty="0"/>
              <a:t> </a:t>
            </a:r>
            <a:r>
              <a:rPr lang="en-US" dirty="0" smtClean="0"/>
              <a:t>48 hours.  </a:t>
            </a:r>
            <a:endParaRPr lang="en-US" dirty="0"/>
          </a:p>
        </p:txBody>
      </p:sp>
    </p:spTree>
  </p:cSld>
  <p:clrMapOvr>
    <a:masterClrMapping/>
  </p:clrMapOvr>
  <p:transition spd="med">
    <p:wedg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066800"/>
            <a:ext cx="8686800" cy="5013325"/>
          </a:xfrm>
        </p:spPr>
        <p:txBody>
          <a:bodyPr>
            <a:normAutofit fontScale="92500" lnSpcReduction="10000"/>
          </a:bodyPr>
          <a:lstStyle/>
          <a:p>
            <a:r>
              <a:rPr lang="en-US" b="1" i="1" dirty="0" smtClean="0"/>
              <a:t>GV	Black	(1899)defined </a:t>
            </a:r>
            <a:r>
              <a:rPr lang="en-US" b="1" i="1" dirty="0" err="1" smtClean="0"/>
              <a:t>cariogenic</a:t>
            </a:r>
            <a:r>
              <a:rPr lang="en-US" b="1" i="1" dirty="0" smtClean="0"/>
              <a:t> plaque as follows:</a:t>
            </a:r>
          </a:p>
          <a:p>
            <a:pPr>
              <a:buNone/>
            </a:pPr>
            <a:r>
              <a:rPr lang="en-US" dirty="0" smtClean="0"/>
              <a:t>   ”The gelatinous plaque of the caries fungus is a thin, transparent film that usually escapes observation, and which is revealed only by careful search. It is not the thick mass of </a:t>
            </a:r>
            <a:r>
              <a:rPr lang="en-US" dirty="0" err="1" smtClean="0"/>
              <a:t>materia</a:t>
            </a:r>
            <a:r>
              <a:rPr lang="en-US" dirty="0" smtClean="0"/>
              <a:t> alba found on the teeth, nor is it the whitish gummy material known as </a:t>
            </a:r>
            <a:r>
              <a:rPr lang="en-US" dirty="0" err="1" smtClean="0"/>
              <a:t>sordes</a:t>
            </a:r>
            <a:r>
              <a:rPr lang="en-US" dirty="0" smtClean="0"/>
              <a:t>, which is often prominent in fevers and often present in the mouth in smaller quantities in the absence of fever.” </a:t>
            </a:r>
            <a:endParaRPr lang="en-US" dirty="0"/>
          </a:p>
        </p:txBody>
      </p:sp>
    </p:spTree>
  </p:cSld>
  <p:clrMapOvr>
    <a:masterClrMapping/>
  </p:clrMapOvr>
  <p:transition spd="med">
    <p:wedg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Development of Dental Plaque:</a:t>
            </a:r>
            <a:endParaRPr lang="en-US" dirty="0"/>
          </a:p>
        </p:txBody>
      </p:sp>
      <p:sp>
        <p:nvSpPr>
          <p:cNvPr id="3" name="Content Placeholder 2"/>
          <p:cNvSpPr>
            <a:spLocks noGrp="1"/>
          </p:cNvSpPr>
          <p:nvPr>
            <p:ph idx="1"/>
          </p:nvPr>
        </p:nvSpPr>
        <p:spPr/>
        <p:txBody>
          <a:bodyPr>
            <a:normAutofit fontScale="92500"/>
          </a:bodyPr>
          <a:lstStyle/>
          <a:p>
            <a:pPr>
              <a:buFont typeface="Wingdings" pitchFamily="2" charset="2"/>
              <a:buChar char="ü"/>
            </a:pPr>
            <a:r>
              <a:rPr lang="en-US" dirty="0" smtClean="0"/>
              <a:t>Pellicle</a:t>
            </a:r>
            <a:r>
              <a:rPr lang="en-US" dirty="0"/>
              <a:t> </a:t>
            </a:r>
            <a:r>
              <a:rPr lang="en-US" dirty="0" smtClean="0"/>
              <a:t>formation </a:t>
            </a:r>
          </a:p>
          <a:p>
            <a:pPr>
              <a:buFont typeface="Wingdings" pitchFamily="2" charset="2"/>
              <a:buChar char="ü"/>
            </a:pPr>
            <a:r>
              <a:rPr lang="en-US" dirty="0" smtClean="0"/>
              <a:t>Attachment</a:t>
            </a:r>
            <a:r>
              <a:rPr lang="en-US" dirty="0"/>
              <a:t> </a:t>
            </a:r>
            <a:r>
              <a:rPr lang="en-US" dirty="0" smtClean="0"/>
              <a:t>of</a:t>
            </a:r>
            <a:r>
              <a:rPr lang="en-US" dirty="0"/>
              <a:t> </a:t>
            </a:r>
            <a:r>
              <a:rPr lang="en-US" dirty="0" smtClean="0"/>
              <a:t>single	bacterial cells(0–4hours) </a:t>
            </a:r>
          </a:p>
          <a:p>
            <a:pPr>
              <a:buFont typeface="Wingdings" pitchFamily="2" charset="2"/>
              <a:buChar char="ü"/>
            </a:pPr>
            <a:r>
              <a:rPr lang="en-US" dirty="0" smtClean="0"/>
              <a:t>Growth</a:t>
            </a:r>
            <a:r>
              <a:rPr lang="en-US" dirty="0"/>
              <a:t> </a:t>
            </a:r>
            <a:r>
              <a:rPr lang="en-US" dirty="0" smtClean="0"/>
              <a:t>of</a:t>
            </a:r>
            <a:r>
              <a:rPr lang="en-US" dirty="0"/>
              <a:t> </a:t>
            </a:r>
            <a:r>
              <a:rPr lang="en-US" dirty="0" smtClean="0"/>
              <a:t>bacteria</a:t>
            </a:r>
            <a:r>
              <a:rPr lang="en-US" dirty="0"/>
              <a:t> </a:t>
            </a:r>
            <a:r>
              <a:rPr lang="en-US" dirty="0" smtClean="0"/>
              <a:t>leading	to formation</a:t>
            </a:r>
            <a:r>
              <a:rPr lang="en-US" dirty="0"/>
              <a:t> </a:t>
            </a:r>
            <a:r>
              <a:rPr lang="en-US" dirty="0" smtClean="0"/>
              <a:t>of	</a:t>
            </a:r>
            <a:r>
              <a:rPr lang="en-US" dirty="0" err="1" smtClean="0"/>
              <a:t>microcolonies</a:t>
            </a:r>
            <a:r>
              <a:rPr lang="en-US" dirty="0" smtClean="0"/>
              <a:t>(4–24hours) </a:t>
            </a:r>
          </a:p>
          <a:p>
            <a:pPr>
              <a:buFont typeface="Wingdings" pitchFamily="2" charset="2"/>
              <a:buChar char="ü"/>
            </a:pPr>
            <a:r>
              <a:rPr lang="en-US" dirty="0" smtClean="0"/>
              <a:t>Microbial	 succession and</a:t>
            </a:r>
            <a:r>
              <a:rPr lang="en-US" dirty="0"/>
              <a:t> </a:t>
            </a:r>
            <a:r>
              <a:rPr lang="en-US" dirty="0" smtClean="0"/>
              <a:t>co-aggregation leading to increased species diversity concomitant with continued growth</a:t>
            </a:r>
            <a:r>
              <a:rPr lang="en-US" dirty="0"/>
              <a:t> </a:t>
            </a:r>
            <a:r>
              <a:rPr lang="en-US" dirty="0" smtClean="0"/>
              <a:t>of	</a:t>
            </a:r>
            <a:r>
              <a:rPr lang="en-US" dirty="0" err="1" smtClean="0"/>
              <a:t>microcolonies</a:t>
            </a:r>
            <a:r>
              <a:rPr lang="en-US" dirty="0" smtClean="0"/>
              <a:t>(1–14days) </a:t>
            </a:r>
          </a:p>
          <a:p>
            <a:pPr>
              <a:buFont typeface="Wingdings" pitchFamily="2" charset="2"/>
              <a:buChar char="ü"/>
            </a:pPr>
            <a:r>
              <a:rPr lang="en-US" dirty="0" smtClean="0"/>
              <a:t>Mature</a:t>
            </a:r>
            <a:r>
              <a:rPr lang="en-US" dirty="0"/>
              <a:t> </a:t>
            </a:r>
            <a:r>
              <a:rPr lang="en-US" dirty="0" smtClean="0"/>
              <a:t>plaque	(2 weeks</a:t>
            </a:r>
            <a:r>
              <a:rPr lang="en-US" dirty="0"/>
              <a:t> </a:t>
            </a:r>
            <a:r>
              <a:rPr lang="en-US" dirty="0" smtClean="0"/>
              <a:t>or older).</a:t>
            </a:r>
          </a:p>
          <a:p>
            <a:endParaRPr lang="en-US" dirty="0"/>
          </a:p>
        </p:txBody>
      </p:sp>
    </p:spTree>
  </p:cSld>
  <p:clrMapOvr>
    <a:masterClrMapping/>
  </p:clrMapOvr>
  <p:transition spd="med">
    <p:wedg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066800"/>
            <a:ext cx="8686800" cy="5410200"/>
          </a:xfrm>
        </p:spPr>
        <p:txBody>
          <a:bodyPr>
            <a:normAutofit/>
          </a:bodyPr>
          <a:lstStyle/>
          <a:p>
            <a:r>
              <a:rPr lang="en-US" b="1" i="1" dirty="0" smtClean="0"/>
              <a:t>pellicle:</a:t>
            </a:r>
            <a:r>
              <a:rPr lang="en-US" dirty="0" smtClean="0"/>
              <a:t> This form is a glycoprotein that is derived from the saliva and is adsorbed on tooth surface and the bacterial colonization takes place (the pellicle serves as a nutrient for plaque microorganisms).</a:t>
            </a:r>
          </a:p>
          <a:p>
            <a:r>
              <a:rPr lang="en-US" dirty="0" smtClean="0"/>
              <a:t>Breaks down in the homeostasis and imbalances in the </a:t>
            </a:r>
            <a:r>
              <a:rPr lang="en-US" dirty="0" err="1" smtClean="0"/>
              <a:t>microflora</a:t>
            </a:r>
            <a:r>
              <a:rPr lang="en-US" dirty="0" smtClean="0"/>
              <a:t> can occur which predispose a site to disease.</a:t>
            </a:r>
            <a:endParaRPr lang="en-US" dirty="0"/>
          </a:p>
        </p:txBody>
      </p:sp>
    </p:spTree>
  </p:cSld>
  <p:clrMapOvr>
    <a:masterClrMapping/>
  </p:clrMapOvr>
  <p:transition spd="med">
    <p:wedg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90600"/>
            <a:ext cx="8686800" cy="5089525"/>
          </a:xfrm>
        </p:spPr>
        <p:txBody>
          <a:bodyPr/>
          <a:lstStyle/>
          <a:p>
            <a:r>
              <a:rPr lang="en-US" dirty="0" smtClean="0"/>
              <a:t> The filamentous organisms grow in long interlacing threads and have the property of adhering to smooth enamel surfaces.</a:t>
            </a:r>
          </a:p>
          <a:p>
            <a:r>
              <a:rPr lang="en-US" dirty="0" smtClean="0"/>
              <a:t> Smaller bacilli and </a:t>
            </a:r>
            <a:r>
              <a:rPr lang="en-US" dirty="0" err="1" smtClean="0"/>
              <a:t>cocci</a:t>
            </a:r>
            <a:r>
              <a:rPr lang="en-US" dirty="0" smtClean="0"/>
              <a:t> become entrapped in this reticular meshwork. </a:t>
            </a:r>
          </a:p>
          <a:p>
            <a:r>
              <a:rPr lang="en-US" dirty="0" smtClean="0"/>
              <a:t>The adhering property and </a:t>
            </a:r>
            <a:r>
              <a:rPr lang="en-US" dirty="0" err="1" smtClean="0"/>
              <a:t>acidogenic</a:t>
            </a:r>
            <a:r>
              <a:rPr lang="en-US" dirty="0" smtClean="0"/>
              <a:t> property of streptococci and </a:t>
            </a:r>
            <a:r>
              <a:rPr lang="en-US" dirty="0" err="1" smtClean="0"/>
              <a:t>aciduric</a:t>
            </a:r>
            <a:r>
              <a:rPr lang="en-US" dirty="0" smtClean="0"/>
              <a:t> property of lactobacilli help in further development of </a:t>
            </a:r>
            <a:r>
              <a:rPr lang="en-US" dirty="0" err="1" smtClean="0"/>
              <a:t>cariogenicity</a:t>
            </a:r>
            <a:r>
              <a:rPr lang="en-US" dirty="0" smtClean="0"/>
              <a:t> of the dental plaque.</a:t>
            </a:r>
            <a:endParaRPr lang="en-US" dirty="0"/>
          </a:p>
        </p:txBody>
      </p:sp>
    </p:spTree>
  </p:cSld>
  <p:clrMapOvr>
    <a:masterClrMapping/>
  </p:clrMapOvr>
  <p:transition spd="med">
    <p:wedg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Proteolysis Theory</a:t>
            </a:r>
            <a:endParaRPr lang="en-US" b="1" i="1" dirty="0"/>
          </a:p>
        </p:txBody>
      </p:sp>
      <p:sp>
        <p:nvSpPr>
          <p:cNvPr id="3" name="Content Placeholder 2"/>
          <p:cNvSpPr>
            <a:spLocks noGrp="1"/>
          </p:cNvSpPr>
          <p:nvPr>
            <p:ph idx="1"/>
          </p:nvPr>
        </p:nvSpPr>
        <p:spPr/>
        <p:txBody>
          <a:bodyPr/>
          <a:lstStyle/>
          <a:p>
            <a:r>
              <a:rPr lang="en-US" dirty="0" smtClean="0"/>
              <a:t>This theory suggests the role of the proteolysis of the organic components of the tooth as an initial process than the actual demineralization and dissolution of inorganic substances.</a:t>
            </a:r>
            <a:endParaRPr lang="en-US" dirty="0"/>
          </a:p>
        </p:txBody>
      </p:sp>
    </p:spTree>
  </p:cSld>
  <p:clrMapOvr>
    <a:masterClrMapping/>
  </p:clrMapOvr>
  <p:transition spd="med">
    <p:wedg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Proteolysis </a:t>
            </a:r>
            <a:r>
              <a:rPr lang="en-US" b="1" i="1" dirty="0" err="1" smtClean="0"/>
              <a:t>Chelation</a:t>
            </a:r>
            <a:r>
              <a:rPr lang="en-US" b="1" i="1" dirty="0" smtClean="0"/>
              <a:t> Theory</a:t>
            </a:r>
            <a:endParaRPr lang="en-US" b="1" i="1" dirty="0"/>
          </a:p>
        </p:txBody>
      </p:sp>
      <p:sp>
        <p:nvSpPr>
          <p:cNvPr id="3" name="Content Placeholder 2"/>
          <p:cNvSpPr>
            <a:spLocks noGrp="1"/>
          </p:cNvSpPr>
          <p:nvPr>
            <p:ph idx="1"/>
          </p:nvPr>
        </p:nvSpPr>
        <p:spPr/>
        <p:txBody>
          <a:bodyPr>
            <a:normAutofit lnSpcReduction="10000"/>
          </a:bodyPr>
          <a:lstStyle/>
          <a:p>
            <a:r>
              <a:rPr lang="en-US" dirty="0" smtClean="0"/>
              <a:t>The </a:t>
            </a:r>
            <a:r>
              <a:rPr lang="en-US" dirty="0" err="1" smtClean="0"/>
              <a:t>proteolytic</a:t>
            </a:r>
            <a:r>
              <a:rPr lang="en-US" dirty="0" smtClean="0"/>
              <a:t> </a:t>
            </a:r>
            <a:r>
              <a:rPr lang="en-US" dirty="0" err="1" smtClean="0"/>
              <a:t>chelation</a:t>
            </a:r>
            <a:r>
              <a:rPr lang="en-US" dirty="0" smtClean="0"/>
              <a:t> theory suggests that the caries is caused by simultaneous events of proteolysis and </a:t>
            </a:r>
            <a:r>
              <a:rPr lang="en-US" dirty="0" err="1" smtClean="0"/>
              <a:t>chelation</a:t>
            </a:r>
            <a:r>
              <a:rPr lang="en-US" dirty="0" smtClean="0"/>
              <a:t>. </a:t>
            </a:r>
          </a:p>
          <a:p>
            <a:r>
              <a:rPr lang="en-US" b="1" i="1" dirty="0" smtClean="0"/>
              <a:t>Proteolysis</a:t>
            </a:r>
            <a:r>
              <a:rPr lang="en-US" dirty="0" smtClean="0"/>
              <a:t> is destruction of the organic portion of the</a:t>
            </a:r>
            <a:r>
              <a:rPr lang="en-US" dirty="0"/>
              <a:t> </a:t>
            </a:r>
            <a:r>
              <a:rPr lang="en-US" dirty="0" smtClean="0"/>
              <a:t>tooth</a:t>
            </a:r>
            <a:r>
              <a:rPr lang="en-US" dirty="0"/>
              <a:t> </a:t>
            </a:r>
            <a:r>
              <a:rPr lang="en-US" dirty="0" smtClean="0"/>
              <a:t>by the </a:t>
            </a:r>
            <a:r>
              <a:rPr lang="en-US" dirty="0" err="1" smtClean="0"/>
              <a:t>proteolytic</a:t>
            </a:r>
            <a:r>
              <a:rPr lang="en-US" dirty="0"/>
              <a:t> </a:t>
            </a:r>
            <a:r>
              <a:rPr lang="en-US" dirty="0" smtClean="0"/>
              <a:t>microorganisms.</a:t>
            </a:r>
          </a:p>
          <a:p>
            <a:r>
              <a:rPr lang="en-US" b="1" i="1" dirty="0" err="1" smtClean="0"/>
              <a:t>Chelation</a:t>
            </a:r>
            <a:r>
              <a:rPr lang="en-US" dirty="0" smtClean="0"/>
              <a:t> is removal of calcium by forming soluble </a:t>
            </a:r>
            <a:r>
              <a:rPr lang="en-US" dirty="0" err="1" smtClean="0"/>
              <a:t>chelates</a:t>
            </a:r>
            <a:r>
              <a:rPr lang="en-US" dirty="0" smtClean="0"/>
              <a:t> by biologic </a:t>
            </a:r>
            <a:r>
              <a:rPr lang="en-US" dirty="0" err="1" smtClean="0"/>
              <a:t>chelators</a:t>
            </a:r>
            <a:r>
              <a:rPr lang="en-US" dirty="0" smtClean="0"/>
              <a:t> such as certain citrates, amino acids, </a:t>
            </a:r>
            <a:r>
              <a:rPr lang="en-US" dirty="0" err="1" smtClean="0"/>
              <a:t>phosphatases</a:t>
            </a:r>
            <a:r>
              <a:rPr lang="en-US" dirty="0" smtClean="0"/>
              <a:t>, </a:t>
            </a:r>
            <a:r>
              <a:rPr lang="en-US" dirty="0" err="1" smtClean="0"/>
              <a:t>tartrates</a:t>
            </a:r>
            <a:r>
              <a:rPr lang="en-US" dirty="0" smtClean="0"/>
              <a:t>, oxalates and enzymes, etc.</a:t>
            </a:r>
            <a:endParaRPr lang="en-US" dirty="0"/>
          </a:p>
        </p:txBody>
      </p:sp>
    </p:spTree>
  </p:cSld>
  <p:clrMapOvr>
    <a:masterClrMapping/>
  </p:clrMapOvr>
  <p:transition spd="med">
    <p:wedg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It is postulated that oral bacteria attack organic component of enamel (proteolysis) and that the breakdown products have chelating ability and this dissolves the tooth minerals. </a:t>
            </a:r>
          </a:p>
          <a:p>
            <a:r>
              <a:rPr lang="en-US" dirty="0" smtClean="0"/>
              <a:t>This results in formation of soluble </a:t>
            </a:r>
            <a:r>
              <a:rPr lang="en-US" dirty="0" err="1" smtClean="0"/>
              <a:t>chelates</a:t>
            </a:r>
            <a:r>
              <a:rPr lang="en-US" dirty="0" smtClean="0"/>
              <a:t> with the minerals of the enamel and thereby decalcifies it at a neutral	or even</a:t>
            </a:r>
            <a:r>
              <a:rPr lang="en-US" dirty="0"/>
              <a:t> </a:t>
            </a:r>
            <a:r>
              <a:rPr lang="en-US" dirty="0" smtClean="0"/>
              <a:t>at	an alkaline	pH(</a:t>
            </a:r>
            <a:r>
              <a:rPr lang="en-US" dirty="0" err="1" smtClean="0"/>
              <a:t>Chelation</a:t>
            </a:r>
            <a:r>
              <a:rPr lang="en-US" dirty="0" smtClean="0"/>
              <a:t>).</a:t>
            </a:r>
            <a:endParaRPr lang="en-US" dirty="0"/>
          </a:p>
        </p:txBody>
      </p:sp>
    </p:spTree>
  </p:cSld>
  <p:clrMapOvr>
    <a:masterClrMapping/>
  </p:clrMapOvr>
  <p:transition spd="med">
    <p:wedg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Sucrose </a:t>
            </a:r>
            <a:r>
              <a:rPr lang="en-US" b="1" i="1" dirty="0" err="1" smtClean="0"/>
              <a:t>Chelation</a:t>
            </a:r>
            <a:r>
              <a:rPr lang="en-US" b="1" i="1" dirty="0" smtClean="0"/>
              <a:t> Theory</a:t>
            </a:r>
            <a:endParaRPr lang="en-US" b="1" i="1" dirty="0"/>
          </a:p>
        </p:txBody>
      </p:sp>
      <p:sp>
        <p:nvSpPr>
          <p:cNvPr id="3" name="Content Placeholder 2"/>
          <p:cNvSpPr>
            <a:spLocks noGrp="1"/>
          </p:cNvSpPr>
          <p:nvPr>
            <p:ph idx="1"/>
          </p:nvPr>
        </p:nvSpPr>
        <p:spPr/>
        <p:txBody>
          <a:bodyPr>
            <a:normAutofit lnSpcReduction="10000"/>
          </a:bodyPr>
          <a:lstStyle/>
          <a:p>
            <a:r>
              <a:rPr lang="en-US" dirty="0" smtClean="0"/>
              <a:t>This theory states that if there is a very excessive concentration of sucrose in the mouth of a caries active individual, there can be formation of complex substances like calcium </a:t>
            </a:r>
            <a:r>
              <a:rPr lang="en-US" dirty="0" err="1" smtClean="0"/>
              <a:t>saccharates</a:t>
            </a:r>
            <a:r>
              <a:rPr lang="en-US" dirty="0" smtClean="0"/>
              <a:t> and calcium </a:t>
            </a:r>
            <a:r>
              <a:rPr lang="en-US" dirty="0" err="1" smtClean="0"/>
              <a:t>complexing</a:t>
            </a:r>
            <a:r>
              <a:rPr lang="en-US" dirty="0" smtClean="0"/>
              <a:t> intermediaries, etc. by the action of </a:t>
            </a:r>
            <a:r>
              <a:rPr lang="en-US" dirty="0" err="1" smtClean="0"/>
              <a:t>phosphorylating</a:t>
            </a:r>
            <a:r>
              <a:rPr lang="en-US" dirty="0" smtClean="0"/>
              <a:t> enzymes. These complexes cause release of calcium and phosphorus ions from the enamel and thereby resulting in tooth decay.</a:t>
            </a:r>
            <a:endParaRPr lang="en-US" dirty="0"/>
          </a:p>
        </p:txBody>
      </p:sp>
    </p:spTree>
  </p:cSld>
  <p:clrMapOvr>
    <a:masterClrMapping/>
  </p:clrMapOvr>
  <p:transition spd="med">
    <p:wedg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Dental caries</a:t>
            </a:r>
            <a:endParaRPr lang="en-US" dirty="0"/>
          </a:p>
        </p:txBody>
      </p:sp>
      <p:sp>
        <p:nvSpPr>
          <p:cNvPr id="3" name="Content Placeholder 2"/>
          <p:cNvSpPr>
            <a:spLocks noGrp="1"/>
          </p:cNvSpPr>
          <p:nvPr>
            <p:ph idx="1"/>
          </p:nvPr>
        </p:nvSpPr>
        <p:spPr/>
        <p:txBody>
          <a:bodyPr/>
          <a:lstStyle/>
          <a:p>
            <a:r>
              <a:rPr lang="en-US" dirty="0" smtClean="0"/>
              <a:t>Dental caries is defined as a </a:t>
            </a:r>
            <a:r>
              <a:rPr lang="en-US" b="1" i="1" dirty="0" smtClean="0"/>
              <a:t>progressive irreversible</a:t>
            </a:r>
            <a:r>
              <a:rPr lang="en-US" dirty="0" smtClean="0"/>
              <a:t> microbial disease affecting the </a:t>
            </a:r>
            <a:r>
              <a:rPr lang="en-US" b="1" i="1" dirty="0" smtClean="0"/>
              <a:t>hard parts </a:t>
            </a:r>
            <a:r>
              <a:rPr lang="en-US" dirty="0" smtClean="0"/>
              <a:t>of tooth exposed to the oral environment, resulting in </a:t>
            </a:r>
            <a:r>
              <a:rPr lang="en-US" b="1" i="1" dirty="0" smtClean="0"/>
              <a:t>demineralization</a:t>
            </a:r>
            <a:r>
              <a:rPr lang="en-US" dirty="0" smtClean="0"/>
              <a:t> of the </a:t>
            </a:r>
            <a:r>
              <a:rPr lang="en-US" b="1" i="1" dirty="0" smtClean="0"/>
              <a:t>inorganic constituents </a:t>
            </a:r>
            <a:r>
              <a:rPr lang="en-US" dirty="0" smtClean="0"/>
              <a:t>and </a:t>
            </a:r>
            <a:r>
              <a:rPr lang="en-US" b="1" i="1" dirty="0" smtClean="0"/>
              <a:t>dissolution </a:t>
            </a:r>
            <a:r>
              <a:rPr lang="en-US" dirty="0" smtClean="0"/>
              <a:t>of the organic constituent, thereby leading to a cavity formation.</a:t>
            </a:r>
            <a:endParaRPr lang="en-US" dirty="0"/>
          </a:p>
        </p:txBody>
      </p:sp>
    </p:spTree>
  </p:cSld>
  <p:clrMapOvr>
    <a:masterClrMapping/>
  </p:clrMapOvr>
  <p:transition spd="med">
    <p:wedg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normAutofit fontScale="90000"/>
          </a:bodyPr>
          <a:lstStyle/>
          <a:p>
            <a:r>
              <a:rPr lang="en-US" b="1" i="1" dirty="0" smtClean="0"/>
              <a:t>SECONDARY CONTRIBUTING FACTORS IN DENTAL CARIES</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62500" lnSpcReduction="20000"/>
          </a:bodyPr>
          <a:lstStyle/>
          <a:p>
            <a:pPr>
              <a:buFont typeface="Wingdings" pitchFamily="2" charset="2"/>
              <a:buChar char="Ø"/>
            </a:pPr>
            <a:r>
              <a:rPr lang="en-US" b="1" dirty="0" smtClean="0"/>
              <a:t>Saliva </a:t>
            </a:r>
          </a:p>
          <a:p>
            <a:pPr>
              <a:buFont typeface="Wingdings" pitchFamily="2" charset="2"/>
              <a:buChar char="§"/>
            </a:pPr>
            <a:r>
              <a:rPr lang="en-US" dirty="0" smtClean="0"/>
              <a:t>Salivary flow</a:t>
            </a:r>
            <a:r>
              <a:rPr lang="en-US" dirty="0"/>
              <a:t> </a:t>
            </a:r>
            <a:r>
              <a:rPr lang="en-US" dirty="0" smtClean="0"/>
              <a:t>rate </a:t>
            </a:r>
          </a:p>
          <a:p>
            <a:pPr>
              <a:buFont typeface="Wingdings" pitchFamily="2" charset="2"/>
              <a:buChar char="§"/>
            </a:pPr>
            <a:r>
              <a:rPr lang="en-US" dirty="0" smtClean="0"/>
              <a:t>pH and buffering</a:t>
            </a:r>
            <a:r>
              <a:rPr lang="en-US" dirty="0"/>
              <a:t> </a:t>
            </a:r>
            <a:r>
              <a:rPr lang="en-US" dirty="0" smtClean="0"/>
              <a:t>capacity</a:t>
            </a:r>
          </a:p>
          <a:p>
            <a:pPr>
              <a:buFont typeface="Wingdings" pitchFamily="2" charset="2"/>
              <a:buChar char="§"/>
            </a:pPr>
            <a:r>
              <a:rPr lang="en-US" dirty="0" smtClean="0"/>
              <a:t>Viscosity </a:t>
            </a:r>
          </a:p>
          <a:p>
            <a:pPr>
              <a:buFont typeface="Wingdings" pitchFamily="2" charset="2"/>
              <a:buChar char="§"/>
            </a:pPr>
            <a:r>
              <a:rPr lang="en-US" dirty="0" smtClean="0"/>
              <a:t>Antibacterial</a:t>
            </a:r>
            <a:r>
              <a:rPr lang="en-US" dirty="0"/>
              <a:t> </a:t>
            </a:r>
            <a:r>
              <a:rPr lang="en-US" dirty="0" smtClean="0"/>
              <a:t>substances </a:t>
            </a:r>
          </a:p>
          <a:p>
            <a:pPr>
              <a:buFont typeface="Wingdings" pitchFamily="2" charset="2"/>
              <a:buChar char="Ø"/>
            </a:pPr>
            <a:r>
              <a:rPr lang="en-US" b="1" dirty="0" smtClean="0"/>
              <a:t>Teeth </a:t>
            </a:r>
          </a:p>
          <a:p>
            <a:pPr>
              <a:buFont typeface="Wingdings" pitchFamily="2" charset="2"/>
              <a:buChar char="§"/>
            </a:pPr>
            <a:r>
              <a:rPr lang="en-US" dirty="0" smtClean="0"/>
              <a:t>Structural composition </a:t>
            </a:r>
          </a:p>
          <a:p>
            <a:pPr>
              <a:buFont typeface="Wingdings" pitchFamily="2" charset="2"/>
              <a:buChar char="§"/>
            </a:pPr>
            <a:r>
              <a:rPr lang="en-US" dirty="0" smtClean="0"/>
              <a:t>Morphology </a:t>
            </a:r>
          </a:p>
          <a:p>
            <a:pPr>
              <a:buFont typeface="Wingdings" pitchFamily="2" charset="2"/>
              <a:buChar char="§"/>
            </a:pPr>
            <a:r>
              <a:rPr lang="en-US" dirty="0" smtClean="0"/>
              <a:t>Arrangement</a:t>
            </a:r>
            <a:r>
              <a:rPr lang="en-US" dirty="0"/>
              <a:t> </a:t>
            </a:r>
            <a:r>
              <a:rPr lang="en-US" dirty="0" smtClean="0"/>
              <a:t>in</a:t>
            </a:r>
            <a:r>
              <a:rPr lang="en-US" dirty="0"/>
              <a:t> </a:t>
            </a:r>
            <a:r>
              <a:rPr lang="en-US" dirty="0" smtClean="0"/>
              <a:t>the</a:t>
            </a:r>
            <a:r>
              <a:rPr lang="en-US" dirty="0"/>
              <a:t> </a:t>
            </a:r>
            <a:r>
              <a:rPr lang="en-US" dirty="0" smtClean="0"/>
              <a:t>arch </a:t>
            </a:r>
          </a:p>
          <a:p>
            <a:pPr>
              <a:buFont typeface="Wingdings" pitchFamily="2" charset="2"/>
              <a:buChar char="§"/>
            </a:pPr>
            <a:r>
              <a:rPr lang="en-US" dirty="0" smtClean="0"/>
              <a:t>Presence</a:t>
            </a:r>
            <a:r>
              <a:rPr lang="en-US" dirty="0"/>
              <a:t> </a:t>
            </a:r>
            <a:r>
              <a:rPr lang="en-US" dirty="0" smtClean="0"/>
              <a:t>of</a:t>
            </a:r>
            <a:r>
              <a:rPr lang="en-US" dirty="0"/>
              <a:t> </a:t>
            </a:r>
            <a:r>
              <a:rPr lang="en-US" dirty="0" smtClean="0"/>
              <a:t>dental</a:t>
            </a:r>
            <a:r>
              <a:rPr lang="en-US" dirty="0"/>
              <a:t> </a:t>
            </a:r>
            <a:r>
              <a:rPr lang="en-US" dirty="0" smtClean="0"/>
              <a:t>appliance</a:t>
            </a:r>
          </a:p>
          <a:p>
            <a:pPr>
              <a:buFont typeface="Wingdings" pitchFamily="2" charset="2"/>
              <a:buChar char="Ø"/>
            </a:pPr>
            <a:r>
              <a:rPr lang="en-US" b="1" dirty="0" smtClean="0"/>
              <a:t> Diet </a:t>
            </a:r>
            <a:r>
              <a:rPr lang="en-US" dirty="0" smtClean="0"/>
              <a:t>	</a:t>
            </a:r>
          </a:p>
          <a:p>
            <a:pPr>
              <a:buFont typeface="Wingdings" pitchFamily="2" charset="2"/>
              <a:buChar char="§"/>
            </a:pPr>
            <a:r>
              <a:rPr lang="en-US" dirty="0" smtClean="0"/>
              <a:t>Physical</a:t>
            </a:r>
            <a:r>
              <a:rPr lang="en-US" dirty="0"/>
              <a:t> </a:t>
            </a:r>
            <a:r>
              <a:rPr lang="en-US" dirty="0" smtClean="0"/>
              <a:t>nature </a:t>
            </a:r>
          </a:p>
          <a:p>
            <a:pPr>
              <a:buFont typeface="Wingdings" pitchFamily="2" charset="2"/>
              <a:buChar char="§"/>
            </a:pPr>
            <a:r>
              <a:rPr lang="en-US" dirty="0" smtClean="0"/>
              <a:t>Composition </a:t>
            </a:r>
          </a:p>
          <a:p>
            <a:pPr>
              <a:buFont typeface="Wingdings" pitchFamily="2" charset="2"/>
              <a:buChar char="Ø"/>
            </a:pPr>
            <a:r>
              <a:rPr lang="en-US" b="1" dirty="0" smtClean="0"/>
              <a:t>Hereditary</a:t>
            </a:r>
          </a:p>
          <a:p>
            <a:endParaRPr lang="en-US" dirty="0"/>
          </a:p>
        </p:txBody>
      </p:sp>
    </p:spTree>
  </p:cSld>
  <p:clrMapOvr>
    <a:masterClrMapping/>
  </p:clrMapOvr>
  <p:transition spd="med">
    <p:wedg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Saliva</a:t>
            </a:r>
            <a:endParaRPr lang="en-US" dirty="0"/>
          </a:p>
        </p:txBody>
      </p:sp>
      <p:sp>
        <p:nvSpPr>
          <p:cNvPr id="3" name="Content Placeholder 2"/>
          <p:cNvSpPr>
            <a:spLocks noGrp="1"/>
          </p:cNvSpPr>
          <p:nvPr>
            <p:ph idx="1"/>
          </p:nvPr>
        </p:nvSpPr>
        <p:spPr/>
        <p:txBody>
          <a:bodyPr>
            <a:normAutofit/>
          </a:bodyPr>
          <a:lstStyle/>
          <a:p>
            <a:r>
              <a:rPr lang="en-US" dirty="0" smtClean="0"/>
              <a:t>Decrease or lack of salivary secretion results in increased rate of dental caries and rapid destruction of tooth as the cleaning or flushing of the bacterial deposits is hampered.</a:t>
            </a:r>
          </a:p>
        </p:txBody>
      </p:sp>
    </p:spTree>
  </p:cSld>
  <p:clrMapOvr>
    <a:masterClrMapping/>
  </p:clrMapOvr>
  <p:transition spd="med">
    <p:wedg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dirty="0" smtClean="0"/>
              <a:t>In saliva, the chief buffer systems are the bicarbonate ions and phosphate ions.</a:t>
            </a:r>
          </a:p>
          <a:p>
            <a:r>
              <a:rPr lang="en-US" dirty="0" smtClean="0"/>
              <a:t> High concentrations of bicarbonate ions neutralize the acids produced by the </a:t>
            </a:r>
            <a:r>
              <a:rPr lang="en-US" dirty="0" err="1" smtClean="0"/>
              <a:t>cariogenic</a:t>
            </a:r>
            <a:r>
              <a:rPr lang="en-US" dirty="0" smtClean="0"/>
              <a:t> bacteria. </a:t>
            </a:r>
          </a:p>
          <a:p>
            <a:r>
              <a:rPr lang="en-US" dirty="0" smtClean="0"/>
              <a:t>Urea secreted in saliva helps in the formation of ammonia by action of the plaque microorganisms.</a:t>
            </a:r>
          </a:p>
          <a:p>
            <a:r>
              <a:rPr lang="en-US" dirty="0" smtClean="0"/>
              <a:t> Ammonia acts as buffer in maintaining the salivary </a:t>
            </a:r>
            <a:r>
              <a:rPr lang="en-US" dirty="0" err="1" smtClean="0"/>
              <a:t>pH.</a:t>
            </a:r>
            <a:endParaRPr lang="en-US" dirty="0" smtClean="0"/>
          </a:p>
          <a:p>
            <a:endParaRPr lang="en-US" dirty="0"/>
          </a:p>
        </p:txBody>
      </p:sp>
    </p:spTree>
  </p:cSld>
  <p:clrMapOvr>
    <a:masterClrMapping/>
  </p:clrMapOvr>
  <p:transition spd="med">
    <p:wedg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Teeth</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Teeth are usually susceptible to caries during	first 2 years after eruption for completion of  calcification after eruption.</a:t>
            </a:r>
          </a:p>
          <a:p>
            <a:r>
              <a:rPr lang="en-US" dirty="0" smtClean="0"/>
              <a:t> Concentration	 of higher number  of minerals in	the enamel surface, renders it more resistant to decay.</a:t>
            </a:r>
          </a:p>
          <a:p>
            <a:r>
              <a:rPr lang="en-US" dirty="0" smtClean="0"/>
              <a:t> </a:t>
            </a:r>
            <a:r>
              <a:rPr lang="en-US" dirty="0" err="1" smtClean="0"/>
              <a:t>Hypomineralized</a:t>
            </a:r>
            <a:r>
              <a:rPr lang="en-US" dirty="0" smtClean="0"/>
              <a:t> and </a:t>
            </a:r>
            <a:r>
              <a:rPr lang="en-US" dirty="0" err="1" smtClean="0"/>
              <a:t>hypoplastic</a:t>
            </a:r>
            <a:r>
              <a:rPr lang="en-US" dirty="0" smtClean="0"/>
              <a:t> enamel has more incidences of caries. </a:t>
            </a:r>
          </a:p>
          <a:p>
            <a:r>
              <a:rPr lang="en-US" dirty="0" smtClean="0"/>
              <a:t>Increased permeability of the enamel surface increases the risk of the caries activity.</a:t>
            </a:r>
          </a:p>
          <a:p>
            <a:endParaRPr lang="en-US" dirty="0" smtClean="0"/>
          </a:p>
          <a:p>
            <a:endParaRPr lang="en-US" dirty="0" smtClean="0"/>
          </a:p>
          <a:p>
            <a:endParaRPr lang="en-US" dirty="0"/>
          </a:p>
        </p:txBody>
      </p:sp>
    </p:spTree>
  </p:cSld>
  <p:clrMapOvr>
    <a:masterClrMapping/>
  </p:clrMapOvr>
  <p:transition spd="med">
    <p:wedg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smtClean="0"/>
              <a:t>Teeth which have high percentage of fluoride are more resistant to caries process.</a:t>
            </a:r>
          </a:p>
          <a:p>
            <a:r>
              <a:rPr lang="en-US" dirty="0" smtClean="0"/>
              <a:t>Pits and narrow fissures allow retention of food debris and thus are prone to development of decay. These areas are also not easily approachable to routine oral hygiene practices.</a:t>
            </a:r>
          </a:p>
          <a:p>
            <a:r>
              <a:rPr lang="en-US" dirty="0" smtClean="0"/>
              <a:t>The most susceptible permanent teeth are the </a:t>
            </a:r>
            <a:r>
              <a:rPr lang="en-US" dirty="0" err="1" smtClean="0"/>
              <a:t>mandibular</a:t>
            </a:r>
            <a:r>
              <a:rPr lang="en-US" dirty="0" smtClean="0"/>
              <a:t> first molars followed by the maxillary first molars and the </a:t>
            </a:r>
            <a:r>
              <a:rPr lang="en-US" dirty="0" err="1" smtClean="0"/>
              <a:t>mandibular</a:t>
            </a:r>
            <a:r>
              <a:rPr lang="en-US" dirty="0" smtClean="0"/>
              <a:t> and maxillary molars.</a:t>
            </a:r>
            <a:endParaRPr lang="en-US" dirty="0"/>
          </a:p>
        </p:txBody>
      </p:sp>
    </p:spTree>
  </p:cSld>
  <p:clrMapOvr>
    <a:masterClrMapping/>
  </p:clrMapOvr>
  <p:transition spd="med">
    <p:wedg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a:t>
            </a:r>
            <a:endParaRPr lang="en-US" dirty="0"/>
          </a:p>
        </p:txBody>
      </p:sp>
      <p:sp>
        <p:nvSpPr>
          <p:cNvPr id="3" name="Content Placeholder 2"/>
          <p:cNvSpPr>
            <a:spLocks noGrp="1"/>
          </p:cNvSpPr>
          <p:nvPr>
            <p:ph idx="1"/>
          </p:nvPr>
        </p:nvSpPr>
        <p:spPr/>
        <p:txBody>
          <a:bodyPr/>
          <a:lstStyle/>
          <a:p>
            <a:r>
              <a:rPr lang="en-US" dirty="0" smtClean="0"/>
              <a:t>Clinical classification</a:t>
            </a:r>
          </a:p>
          <a:p>
            <a:r>
              <a:rPr lang="en-US" dirty="0" smtClean="0"/>
              <a:t>Anatomical classification</a:t>
            </a:r>
          </a:p>
          <a:p>
            <a:r>
              <a:rPr lang="en-US" dirty="0" smtClean="0"/>
              <a:t>Nature of attack</a:t>
            </a:r>
          </a:p>
          <a:p>
            <a:r>
              <a:rPr lang="en-US" dirty="0" smtClean="0"/>
              <a:t>Progression of caries</a:t>
            </a:r>
          </a:p>
          <a:p>
            <a:r>
              <a:rPr lang="en-US" dirty="0" smtClean="0"/>
              <a:t>Based on tissue involved</a:t>
            </a:r>
          </a:p>
          <a:p>
            <a:endParaRPr lang="en-US" dirty="0"/>
          </a:p>
        </p:txBody>
      </p:sp>
    </p:spTree>
  </p:cSld>
  <p:clrMapOvr>
    <a:masterClrMapping/>
  </p:clrMapOvr>
  <p:transition spd="med">
    <p:wedg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See the source image"/>
          <p:cNvPicPr>
            <a:picLocks noChangeAspect="1" noChangeArrowheads="1"/>
          </p:cNvPicPr>
          <p:nvPr/>
        </p:nvPicPr>
        <p:blipFill>
          <a:blip r:embed="rId2" cstate="print"/>
          <a:srcRect/>
          <a:stretch>
            <a:fillRect/>
          </a:stretch>
        </p:blipFill>
        <p:spPr bwMode="auto">
          <a:xfrm>
            <a:off x="152400" y="228600"/>
            <a:ext cx="8610600" cy="6324600"/>
          </a:xfrm>
          <a:prstGeom prst="rect">
            <a:avLst/>
          </a:prstGeom>
          <a:noFill/>
        </p:spPr>
      </p:pic>
    </p:spTree>
  </p:cSld>
  <p:clrMapOvr>
    <a:masterClrMapping/>
  </p:clrMapOvr>
  <p:transition spd="med">
    <p:wedg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See the source image"/>
          <p:cNvPicPr>
            <a:picLocks noChangeAspect="1" noChangeArrowheads="1"/>
          </p:cNvPicPr>
          <p:nvPr/>
        </p:nvPicPr>
        <p:blipFill>
          <a:blip r:embed="rId2" cstate="print"/>
          <a:srcRect/>
          <a:stretch>
            <a:fillRect/>
          </a:stretch>
        </p:blipFill>
        <p:spPr bwMode="auto">
          <a:xfrm>
            <a:off x="381000" y="0"/>
            <a:ext cx="7781925" cy="6858000"/>
          </a:xfrm>
          <a:prstGeom prst="rect">
            <a:avLst/>
          </a:prstGeom>
          <a:noFill/>
        </p:spPr>
      </p:pic>
    </p:spTree>
  </p:cSld>
  <p:clrMapOvr>
    <a:masterClrMapping/>
  </p:clrMapOvr>
  <p:transition spd="med">
    <p:wedg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classification of caries</a:t>
            </a:r>
            <a:endParaRPr lang="en-US" dirty="0"/>
          </a:p>
        </p:txBody>
      </p:sp>
      <p:sp>
        <p:nvSpPr>
          <p:cNvPr id="3" name="Content Placeholder 2"/>
          <p:cNvSpPr>
            <a:spLocks noGrp="1"/>
          </p:cNvSpPr>
          <p:nvPr>
            <p:ph idx="1"/>
          </p:nvPr>
        </p:nvSpPr>
        <p:spPr/>
        <p:txBody>
          <a:bodyPr>
            <a:normAutofit fontScale="70000" lnSpcReduction="20000"/>
          </a:bodyPr>
          <a:lstStyle/>
          <a:p>
            <a:pPr>
              <a:buFont typeface="Wingdings" pitchFamily="2" charset="2"/>
              <a:buChar char="Ø"/>
            </a:pPr>
            <a:r>
              <a:rPr lang="en-US" b="1" dirty="0" smtClean="0">
                <a:solidFill>
                  <a:srgbClr val="C00000"/>
                </a:solidFill>
              </a:rPr>
              <a:t>According to the stage of lesion progression</a:t>
            </a:r>
            <a:r>
              <a:rPr lang="en-US" dirty="0" smtClean="0"/>
              <a:t>: </a:t>
            </a:r>
          </a:p>
          <a:p>
            <a:pPr>
              <a:buFont typeface="Wingdings" pitchFamily="2" charset="2"/>
              <a:buChar char="§"/>
            </a:pPr>
            <a:r>
              <a:rPr lang="en-US" b="1" dirty="0" err="1" smtClean="0"/>
              <a:t>Noncavitated</a:t>
            </a:r>
            <a:r>
              <a:rPr lang="en-US" b="1" dirty="0" smtClean="0"/>
              <a:t> lesion </a:t>
            </a:r>
          </a:p>
          <a:p>
            <a:pPr>
              <a:buFont typeface="Wingdings" pitchFamily="2" charset="2"/>
              <a:buChar char="§"/>
            </a:pPr>
            <a:r>
              <a:rPr lang="en-US" b="1" dirty="0" smtClean="0"/>
              <a:t>Cavity. </a:t>
            </a:r>
          </a:p>
          <a:p>
            <a:pPr>
              <a:buFont typeface="Wingdings" pitchFamily="2" charset="2"/>
              <a:buChar char="Ø"/>
            </a:pPr>
            <a:r>
              <a:rPr lang="en-US" b="1" dirty="0" smtClean="0">
                <a:solidFill>
                  <a:srgbClr val="C00000"/>
                </a:solidFill>
              </a:rPr>
              <a:t>According to the severity of the disease:</a:t>
            </a:r>
          </a:p>
          <a:p>
            <a:r>
              <a:rPr lang="en-US" b="1" dirty="0" smtClean="0"/>
              <a:t>Acute caries(active)</a:t>
            </a:r>
          </a:p>
          <a:p>
            <a:r>
              <a:rPr lang="en-US" b="1" dirty="0" smtClean="0"/>
              <a:t>Chronic caries</a:t>
            </a:r>
            <a:r>
              <a:rPr lang="en-US" b="1" dirty="0"/>
              <a:t> </a:t>
            </a:r>
            <a:r>
              <a:rPr lang="en-US" b="1" dirty="0" smtClean="0"/>
              <a:t>(slowly</a:t>
            </a:r>
            <a:r>
              <a:rPr lang="en-US" b="1" dirty="0"/>
              <a:t> </a:t>
            </a:r>
            <a:r>
              <a:rPr lang="en-US" b="1" dirty="0" smtClean="0"/>
              <a:t>progression) </a:t>
            </a:r>
          </a:p>
          <a:p>
            <a:r>
              <a:rPr lang="en-US" b="1" dirty="0" smtClean="0"/>
              <a:t> Stabilized caries (arrested</a:t>
            </a:r>
            <a:r>
              <a:rPr lang="en-US" dirty="0" smtClean="0"/>
              <a:t>).</a:t>
            </a:r>
          </a:p>
          <a:p>
            <a:pPr>
              <a:buFont typeface="Wingdings" pitchFamily="2" charset="2"/>
              <a:buChar char="Ø"/>
            </a:pPr>
            <a:r>
              <a:rPr lang="en-US" b="1" dirty="0" smtClean="0">
                <a:solidFill>
                  <a:srgbClr val="C00000"/>
                </a:solidFill>
              </a:rPr>
              <a:t> According to clinical manifestation: </a:t>
            </a:r>
          </a:p>
          <a:p>
            <a:pPr>
              <a:buNone/>
            </a:pPr>
            <a:r>
              <a:rPr lang="en-US" dirty="0" smtClean="0"/>
              <a:t>•	</a:t>
            </a:r>
            <a:r>
              <a:rPr lang="en-US" b="1" dirty="0" smtClean="0"/>
              <a:t>White spot lesion</a:t>
            </a:r>
            <a:r>
              <a:rPr lang="en-US" b="1" dirty="0"/>
              <a:t> </a:t>
            </a:r>
            <a:r>
              <a:rPr lang="en-US" b="1" dirty="0" smtClean="0"/>
              <a:t>:macula </a:t>
            </a:r>
            <a:r>
              <a:rPr lang="en-US" b="1" dirty="0" err="1" smtClean="0"/>
              <a:t>caroisa</a:t>
            </a:r>
            <a:r>
              <a:rPr lang="en-US" b="1" dirty="0" smtClean="0"/>
              <a:t> </a:t>
            </a:r>
          </a:p>
          <a:p>
            <a:pPr>
              <a:buNone/>
            </a:pPr>
            <a:r>
              <a:rPr lang="en-US" b="1" dirty="0" smtClean="0"/>
              <a:t>•	Superficial caries: Caries </a:t>
            </a:r>
            <a:r>
              <a:rPr lang="en-US" b="1" dirty="0" err="1" smtClean="0"/>
              <a:t>superficialis</a:t>
            </a:r>
            <a:r>
              <a:rPr lang="en-US" b="1" dirty="0" smtClean="0"/>
              <a:t> </a:t>
            </a:r>
          </a:p>
          <a:p>
            <a:pPr>
              <a:buNone/>
            </a:pPr>
            <a:r>
              <a:rPr lang="en-US" b="1" dirty="0" smtClean="0"/>
              <a:t>•	Medium caries: Caries</a:t>
            </a:r>
            <a:r>
              <a:rPr lang="en-US" b="1" dirty="0"/>
              <a:t> </a:t>
            </a:r>
            <a:r>
              <a:rPr lang="en-US" b="1" dirty="0" smtClean="0"/>
              <a:t>media </a:t>
            </a:r>
          </a:p>
          <a:p>
            <a:pPr>
              <a:buNone/>
            </a:pPr>
            <a:r>
              <a:rPr lang="en-US" b="1" dirty="0" smtClean="0"/>
              <a:t>•	Deep caries: Caries</a:t>
            </a:r>
            <a:r>
              <a:rPr lang="en-US" b="1" dirty="0"/>
              <a:t> </a:t>
            </a:r>
            <a:r>
              <a:rPr lang="en-US" b="1" dirty="0" err="1" smtClean="0"/>
              <a:t>profunda</a:t>
            </a:r>
            <a:r>
              <a:rPr lang="en-US" b="1" dirty="0" smtClean="0"/>
              <a:t> </a:t>
            </a:r>
          </a:p>
          <a:p>
            <a:pPr>
              <a:buNone/>
            </a:pPr>
            <a:r>
              <a:rPr lang="en-US" b="1" dirty="0" smtClean="0"/>
              <a:t>•	Secondary caries: Caries</a:t>
            </a:r>
            <a:r>
              <a:rPr lang="en-US" b="1" dirty="0"/>
              <a:t> </a:t>
            </a:r>
            <a:r>
              <a:rPr lang="en-US" b="1" dirty="0" err="1" smtClean="0"/>
              <a:t>secundaria</a:t>
            </a:r>
            <a:r>
              <a:rPr lang="en-US" dirty="0" smtClean="0"/>
              <a:t>.</a:t>
            </a:r>
            <a:endParaRPr lang="en-US" dirty="0"/>
          </a:p>
        </p:txBody>
      </p:sp>
    </p:spTree>
  </p:cSld>
  <p:clrMapOvr>
    <a:masterClrMapping/>
  </p:clrMapOvr>
  <p:transition spd="med">
    <p:wedg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Anatomical Classification of Caries</a:t>
            </a:r>
            <a:endParaRPr lang="en-US" dirty="0"/>
          </a:p>
        </p:txBody>
      </p:sp>
      <p:sp>
        <p:nvSpPr>
          <p:cNvPr id="3" name="Content Placeholder 2"/>
          <p:cNvSpPr>
            <a:spLocks noGrp="1"/>
          </p:cNvSpPr>
          <p:nvPr>
            <p:ph idx="1"/>
          </p:nvPr>
        </p:nvSpPr>
        <p:spPr/>
        <p:txBody>
          <a:bodyPr>
            <a:normAutofit fontScale="70000" lnSpcReduction="20000"/>
          </a:bodyPr>
          <a:lstStyle/>
          <a:p>
            <a:pPr>
              <a:buFont typeface="Wingdings" pitchFamily="2" charset="2"/>
              <a:buChar char="Ø"/>
            </a:pPr>
            <a:r>
              <a:rPr lang="en-US" b="1" dirty="0" smtClean="0">
                <a:solidFill>
                  <a:srgbClr val="C00000"/>
                </a:solidFill>
              </a:rPr>
              <a:t>According to anatomical depth of the defect</a:t>
            </a:r>
            <a:r>
              <a:rPr lang="en-US" dirty="0" smtClean="0"/>
              <a:t>: </a:t>
            </a:r>
          </a:p>
          <a:p>
            <a:pPr>
              <a:buNone/>
            </a:pPr>
            <a:r>
              <a:rPr lang="en-US" dirty="0" smtClean="0"/>
              <a:t>•	</a:t>
            </a:r>
            <a:r>
              <a:rPr lang="en-US" b="1" dirty="0" smtClean="0"/>
              <a:t>Enamel caries </a:t>
            </a:r>
          </a:p>
          <a:p>
            <a:pPr>
              <a:buNone/>
            </a:pPr>
            <a:r>
              <a:rPr lang="en-US" b="1" dirty="0" smtClean="0"/>
              <a:t>•	Dentin caries </a:t>
            </a:r>
          </a:p>
          <a:p>
            <a:pPr>
              <a:buNone/>
            </a:pPr>
            <a:r>
              <a:rPr lang="en-US" b="1" dirty="0" smtClean="0"/>
              <a:t>•	</a:t>
            </a:r>
            <a:r>
              <a:rPr lang="en-US" b="1" dirty="0" err="1" smtClean="0"/>
              <a:t>Cementum</a:t>
            </a:r>
            <a:r>
              <a:rPr lang="en-US" b="1" dirty="0"/>
              <a:t> </a:t>
            </a:r>
            <a:r>
              <a:rPr lang="en-US" b="1" dirty="0" smtClean="0"/>
              <a:t>caries	</a:t>
            </a:r>
          </a:p>
          <a:p>
            <a:pPr>
              <a:buFont typeface="Wingdings" pitchFamily="2" charset="2"/>
              <a:buChar char="Ø"/>
            </a:pPr>
            <a:r>
              <a:rPr lang="en-US" b="1" dirty="0" smtClean="0">
                <a:solidFill>
                  <a:srgbClr val="C00000"/>
                </a:solidFill>
              </a:rPr>
              <a:t>According to location of the lesion</a:t>
            </a:r>
            <a:r>
              <a:rPr lang="en-US" dirty="0" smtClean="0"/>
              <a:t>: </a:t>
            </a:r>
          </a:p>
          <a:p>
            <a:pPr>
              <a:buNone/>
            </a:pPr>
            <a:r>
              <a:rPr lang="en-US" dirty="0" smtClean="0"/>
              <a:t>•	</a:t>
            </a:r>
            <a:r>
              <a:rPr lang="en-US" b="1" dirty="0" smtClean="0"/>
              <a:t>Pit and</a:t>
            </a:r>
            <a:r>
              <a:rPr lang="en-US" b="1" dirty="0"/>
              <a:t> </a:t>
            </a:r>
            <a:r>
              <a:rPr lang="en-US" b="1" dirty="0" smtClean="0"/>
              <a:t>fissure</a:t>
            </a:r>
            <a:r>
              <a:rPr lang="en-US" b="1" dirty="0"/>
              <a:t> </a:t>
            </a:r>
            <a:r>
              <a:rPr lang="en-US" b="1" dirty="0" smtClean="0"/>
              <a:t>caries	– </a:t>
            </a:r>
            <a:r>
              <a:rPr lang="en-US" b="1" dirty="0" err="1" smtClean="0"/>
              <a:t>Occlusal</a:t>
            </a:r>
            <a:r>
              <a:rPr lang="en-US" b="1" dirty="0" smtClean="0"/>
              <a:t>	</a:t>
            </a:r>
          </a:p>
          <a:p>
            <a:pPr>
              <a:buNone/>
            </a:pPr>
            <a:r>
              <a:rPr lang="en-US" b="1" dirty="0"/>
              <a:t> </a:t>
            </a:r>
            <a:r>
              <a:rPr lang="en-US" b="1" dirty="0" smtClean="0"/>
              <a:t>                                                   –</a:t>
            </a:r>
            <a:r>
              <a:rPr lang="en-US" b="1" dirty="0" err="1" smtClean="0"/>
              <a:t>Buccal</a:t>
            </a:r>
            <a:r>
              <a:rPr lang="en-US" b="1" dirty="0"/>
              <a:t> </a:t>
            </a:r>
            <a:r>
              <a:rPr lang="en-US" b="1" dirty="0" smtClean="0"/>
              <a:t>or</a:t>
            </a:r>
            <a:r>
              <a:rPr lang="en-US" b="1" dirty="0"/>
              <a:t> </a:t>
            </a:r>
            <a:r>
              <a:rPr lang="en-US" b="1" dirty="0" smtClean="0"/>
              <a:t>lingual</a:t>
            </a:r>
            <a:r>
              <a:rPr lang="en-US" b="1" dirty="0"/>
              <a:t> </a:t>
            </a:r>
            <a:r>
              <a:rPr lang="en-US" b="1" dirty="0" smtClean="0"/>
              <a:t>pit </a:t>
            </a:r>
          </a:p>
          <a:p>
            <a:pPr>
              <a:buNone/>
            </a:pPr>
            <a:r>
              <a:rPr lang="en-US" b="1" dirty="0" smtClean="0"/>
              <a:t>•	Smooth surface</a:t>
            </a:r>
            <a:r>
              <a:rPr lang="en-US" b="1" dirty="0"/>
              <a:t> </a:t>
            </a:r>
            <a:r>
              <a:rPr lang="en-US" b="1" dirty="0" smtClean="0"/>
              <a:t>caries	– Proximal	</a:t>
            </a:r>
          </a:p>
          <a:p>
            <a:pPr>
              <a:buNone/>
            </a:pPr>
            <a:r>
              <a:rPr lang="en-US" b="1" dirty="0"/>
              <a:t> </a:t>
            </a:r>
            <a:r>
              <a:rPr lang="en-US" b="1" dirty="0" smtClean="0"/>
              <a:t>                                                   – </a:t>
            </a:r>
            <a:r>
              <a:rPr lang="en-US" b="1" dirty="0" err="1" smtClean="0"/>
              <a:t>Buccal</a:t>
            </a:r>
            <a:r>
              <a:rPr lang="en-US" b="1" dirty="0"/>
              <a:t> </a:t>
            </a:r>
            <a:r>
              <a:rPr lang="en-US" b="1" dirty="0" smtClean="0"/>
              <a:t>or lingual</a:t>
            </a:r>
            <a:r>
              <a:rPr lang="en-US" b="1" dirty="0"/>
              <a:t> </a:t>
            </a:r>
            <a:r>
              <a:rPr lang="en-US" b="1" dirty="0" smtClean="0"/>
              <a:t>surface </a:t>
            </a:r>
          </a:p>
          <a:p>
            <a:pPr>
              <a:buNone/>
            </a:pPr>
            <a:r>
              <a:rPr lang="en-US" dirty="0" smtClean="0"/>
              <a:t>•	</a:t>
            </a:r>
            <a:r>
              <a:rPr lang="en-US" b="1" dirty="0" smtClean="0"/>
              <a:t>Root caries</a:t>
            </a:r>
          </a:p>
          <a:p>
            <a:pPr>
              <a:buFont typeface="Wingdings" pitchFamily="2" charset="2"/>
              <a:buChar char="Ø"/>
            </a:pPr>
            <a:r>
              <a:rPr lang="en-US" dirty="0" smtClean="0"/>
              <a:t> </a:t>
            </a:r>
            <a:r>
              <a:rPr lang="en-US" b="1" dirty="0" smtClean="0">
                <a:solidFill>
                  <a:srgbClr val="C00000"/>
                </a:solidFill>
              </a:rPr>
              <a:t>According to intensively of caries within the dentition: </a:t>
            </a:r>
          </a:p>
          <a:p>
            <a:pPr>
              <a:buNone/>
            </a:pPr>
            <a:r>
              <a:rPr lang="en-US" dirty="0" smtClean="0"/>
              <a:t>•	</a:t>
            </a:r>
            <a:r>
              <a:rPr lang="en-US" b="1" dirty="0" smtClean="0"/>
              <a:t>Single lesion      •</a:t>
            </a:r>
            <a:r>
              <a:rPr lang="en-US" b="1" dirty="0"/>
              <a:t> </a:t>
            </a:r>
            <a:r>
              <a:rPr lang="en-US" b="1" dirty="0" smtClean="0"/>
              <a:t>Multiple</a:t>
            </a:r>
            <a:r>
              <a:rPr lang="en-US" b="1" dirty="0"/>
              <a:t> </a:t>
            </a:r>
            <a:r>
              <a:rPr lang="en-US" b="1" dirty="0" smtClean="0"/>
              <a:t>lesions    •	Systemic destruction</a:t>
            </a:r>
            <a:r>
              <a:rPr lang="en-US" dirty="0" smtClean="0"/>
              <a:t>.</a:t>
            </a:r>
          </a:p>
          <a:p>
            <a:endParaRPr lang="en-US" dirty="0"/>
          </a:p>
        </p:txBody>
      </p:sp>
    </p:spTree>
  </p:cSld>
  <p:clrMapOvr>
    <a:masterClrMapping/>
  </p:clrMapOvr>
  <p:transition spd="med">
    <p:wedg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It is a complex, continuous, dynamic biological process of tooth decay with </a:t>
            </a:r>
            <a:r>
              <a:rPr lang="en-US" b="1" i="1" dirty="0" err="1" smtClean="0"/>
              <a:t>multifactorial</a:t>
            </a:r>
            <a:r>
              <a:rPr lang="en-US" b="1" i="1" dirty="0" smtClean="0"/>
              <a:t> etiology.</a:t>
            </a:r>
          </a:p>
          <a:p>
            <a:pPr>
              <a:buNone/>
            </a:pPr>
            <a:endParaRPr lang="en-US" dirty="0"/>
          </a:p>
        </p:txBody>
      </p:sp>
    </p:spTree>
  </p:cSld>
  <p:clrMapOvr>
    <a:masterClrMapping/>
  </p:clrMapOvr>
  <p:transition spd="med">
    <p:wedg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Depending on Nature of Attack</a:t>
            </a:r>
            <a:endParaRPr lang="en-US" dirty="0"/>
          </a:p>
        </p:txBody>
      </p:sp>
      <p:sp>
        <p:nvSpPr>
          <p:cNvPr id="3" name="Content Placeholder 2"/>
          <p:cNvSpPr>
            <a:spLocks noGrp="1"/>
          </p:cNvSpPr>
          <p:nvPr>
            <p:ph idx="1"/>
          </p:nvPr>
        </p:nvSpPr>
        <p:spPr/>
        <p:txBody>
          <a:bodyPr/>
          <a:lstStyle/>
          <a:p>
            <a:pPr>
              <a:buNone/>
            </a:pPr>
            <a:r>
              <a:rPr lang="en-US" dirty="0" smtClean="0"/>
              <a:t>•	Primary caries (Incipient, initial): First attack on</a:t>
            </a:r>
            <a:r>
              <a:rPr lang="en-US" dirty="0"/>
              <a:t> </a:t>
            </a:r>
            <a:r>
              <a:rPr lang="en-US" dirty="0" smtClean="0"/>
              <a:t>tooth surface </a:t>
            </a:r>
          </a:p>
          <a:p>
            <a:pPr>
              <a:buNone/>
            </a:pPr>
            <a:r>
              <a:rPr lang="en-US" dirty="0" smtClean="0"/>
              <a:t>•	Secondary caries (Recurrent):	Caries occurring at</a:t>
            </a:r>
            <a:r>
              <a:rPr lang="en-US" dirty="0"/>
              <a:t> </a:t>
            </a:r>
            <a:r>
              <a:rPr lang="en-US" dirty="0" smtClean="0"/>
              <a:t>the margins or walls of existing restorations.</a:t>
            </a:r>
          </a:p>
          <a:p>
            <a:endParaRPr lang="en-US" dirty="0"/>
          </a:p>
        </p:txBody>
      </p:sp>
    </p:spTree>
  </p:cSld>
  <p:clrMapOvr>
    <a:masterClrMapping/>
  </p:clrMapOvr>
  <p:transition spd="med">
    <p:wedg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depending on the Progression of the Caries</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	</a:t>
            </a:r>
            <a:r>
              <a:rPr lang="en-US" b="1" dirty="0" smtClean="0">
                <a:solidFill>
                  <a:srgbClr val="C00000"/>
                </a:solidFill>
              </a:rPr>
              <a:t>Acute:</a:t>
            </a:r>
            <a:r>
              <a:rPr lang="en-US" dirty="0" smtClean="0"/>
              <a:t> It rapidly invading process that involves several teeth. Lesions are soft and light colored. Usually pulp is involved at the early stage.	</a:t>
            </a:r>
          </a:p>
          <a:p>
            <a:pPr>
              <a:buNone/>
            </a:pPr>
            <a:r>
              <a:rPr lang="en-US" dirty="0" smtClean="0"/>
              <a:t>–	Rampant caries	</a:t>
            </a:r>
          </a:p>
          <a:p>
            <a:pPr>
              <a:buNone/>
            </a:pPr>
            <a:r>
              <a:rPr lang="en-US" dirty="0" smtClean="0"/>
              <a:t>–	Nursing bottle caries	</a:t>
            </a:r>
          </a:p>
          <a:p>
            <a:pPr>
              <a:buNone/>
            </a:pPr>
            <a:r>
              <a:rPr lang="en-US" dirty="0" smtClean="0"/>
              <a:t>–	Radiation caries. </a:t>
            </a:r>
          </a:p>
          <a:p>
            <a:pPr>
              <a:buNone/>
            </a:pPr>
            <a:r>
              <a:rPr lang="en-US" dirty="0" smtClean="0"/>
              <a:t>•	</a:t>
            </a:r>
            <a:r>
              <a:rPr lang="en-US" b="1" dirty="0" smtClean="0">
                <a:solidFill>
                  <a:srgbClr val="C00000"/>
                </a:solidFill>
              </a:rPr>
              <a:t>Chronic: </a:t>
            </a:r>
            <a:r>
              <a:rPr lang="en-US" dirty="0" smtClean="0"/>
              <a:t>These lesions are long standing and fewer in number.</a:t>
            </a:r>
          </a:p>
          <a:p>
            <a:endParaRPr lang="en-US" dirty="0"/>
          </a:p>
        </p:txBody>
      </p:sp>
    </p:spTree>
  </p:cSld>
  <p:clrMapOvr>
    <a:masterClrMapping/>
  </p:clrMapOvr>
  <p:transition spd="med">
    <p:wedg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Smooth surface caries:</a:t>
            </a:r>
            <a:endParaRPr lang="en-US" dirty="0"/>
          </a:p>
        </p:txBody>
      </p:sp>
      <p:sp>
        <p:nvSpPr>
          <p:cNvPr id="3" name="Content Placeholder 2"/>
          <p:cNvSpPr>
            <a:spLocks noGrp="1"/>
          </p:cNvSpPr>
          <p:nvPr>
            <p:ph idx="1"/>
          </p:nvPr>
        </p:nvSpPr>
        <p:spPr/>
        <p:txBody>
          <a:bodyPr>
            <a:normAutofit/>
          </a:bodyPr>
          <a:lstStyle/>
          <a:p>
            <a:pPr>
              <a:buFont typeface="Wingdings" pitchFamily="2" charset="2"/>
              <a:buChar char="Ø"/>
            </a:pPr>
            <a:r>
              <a:rPr lang="en-US" b="1" dirty="0" smtClean="0">
                <a:solidFill>
                  <a:srgbClr val="C00000"/>
                </a:solidFill>
              </a:rPr>
              <a:t>Proximal Caries</a:t>
            </a:r>
            <a:r>
              <a:rPr lang="en-US" dirty="0" smtClean="0"/>
              <a:t>: </a:t>
            </a:r>
          </a:p>
          <a:p>
            <a:r>
              <a:rPr lang="en-US" dirty="0" smtClean="0"/>
              <a:t>It takes 3 to 4 years to manifest clinically as loss of enamel transparency resulting in opaque chalky region (white spot). </a:t>
            </a:r>
          </a:p>
          <a:p>
            <a:r>
              <a:rPr lang="en-US" dirty="0" smtClean="0"/>
              <a:t>Spots are located on the outer surface of enamel between contact point and height of free gingival margin. </a:t>
            </a:r>
            <a:endParaRPr lang="en-US" dirty="0"/>
          </a:p>
        </p:txBody>
      </p:sp>
    </p:spTree>
  </p:cSld>
  <p:clrMapOvr>
    <a:masterClrMapping/>
  </p:clrMapOvr>
  <p:transition spd="med">
    <p:wedg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caries penetrates the enamel, the enamel surrounding the lesion assumes bluish white appearance which is usually apparent as laterally spreading caries at the </a:t>
            </a:r>
            <a:r>
              <a:rPr lang="en-US" dirty="0" err="1" smtClean="0"/>
              <a:t>dentinoenamel</a:t>
            </a:r>
            <a:r>
              <a:rPr lang="en-US" dirty="0" smtClean="0"/>
              <a:t> junction. </a:t>
            </a:r>
          </a:p>
          <a:p>
            <a:r>
              <a:rPr lang="en-US" dirty="0" smtClean="0"/>
              <a:t>Caries does not initiate below free gingival margin.</a:t>
            </a:r>
          </a:p>
          <a:p>
            <a:endParaRPr lang="en-US" dirty="0"/>
          </a:p>
        </p:txBody>
      </p:sp>
    </p:spTree>
  </p:cSld>
  <p:clrMapOvr>
    <a:masterClrMapping/>
  </p:clrMapOvr>
  <p:transition spd="med">
    <p:wedg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066800"/>
            <a:ext cx="8686800" cy="5013325"/>
          </a:xfrm>
        </p:spPr>
        <p:txBody>
          <a:bodyPr>
            <a:normAutofit lnSpcReduction="10000"/>
          </a:bodyPr>
          <a:lstStyle/>
          <a:p>
            <a:pPr>
              <a:buFont typeface="Wingdings" pitchFamily="2" charset="2"/>
              <a:buChar char="Ø"/>
            </a:pPr>
            <a:r>
              <a:rPr lang="en-US" b="1" dirty="0" smtClean="0">
                <a:solidFill>
                  <a:srgbClr val="C00000"/>
                </a:solidFill>
              </a:rPr>
              <a:t>Cervical, </a:t>
            </a:r>
            <a:r>
              <a:rPr lang="en-US" b="1" dirty="0" err="1" smtClean="0">
                <a:solidFill>
                  <a:srgbClr val="C00000"/>
                </a:solidFill>
              </a:rPr>
              <a:t>Buccal</a:t>
            </a:r>
            <a:r>
              <a:rPr lang="en-US" b="1" dirty="0" smtClean="0">
                <a:solidFill>
                  <a:srgbClr val="C00000"/>
                </a:solidFill>
              </a:rPr>
              <a:t>, Lingual or Palatal Caries:</a:t>
            </a:r>
          </a:p>
          <a:p>
            <a:r>
              <a:rPr lang="en-US" dirty="0" smtClean="0"/>
              <a:t>It usually extends from the area opposite the gingival crest </a:t>
            </a:r>
            <a:r>
              <a:rPr lang="en-US" dirty="0" err="1" smtClean="0"/>
              <a:t>occlusally</a:t>
            </a:r>
            <a:r>
              <a:rPr lang="en-US" dirty="0" smtClean="0"/>
              <a:t> to the convexity of the tooth surface. It extends laterally towards the proximal surfaces and on occasion extends beneath the free margin of the </a:t>
            </a:r>
            <a:r>
              <a:rPr lang="en-US" dirty="0" err="1" smtClean="0"/>
              <a:t>gingiva</a:t>
            </a:r>
            <a:r>
              <a:rPr lang="en-US" dirty="0" smtClean="0"/>
              <a:t>.</a:t>
            </a:r>
          </a:p>
          <a:p>
            <a:r>
              <a:rPr lang="en-US" dirty="0" smtClean="0"/>
              <a:t>It usually occurs in cervical area and the typical cervical lesion is a crescent shaped cavity beginning as slightly roughened chalky area which gradually becomes excavated. </a:t>
            </a:r>
          </a:p>
          <a:p>
            <a:endParaRPr lang="en-US" dirty="0"/>
          </a:p>
        </p:txBody>
      </p:sp>
    </p:spTree>
  </p:cSld>
  <p:clrMapOvr>
    <a:masterClrMapping/>
  </p:clrMapOvr>
  <p:transition spd="med">
    <p:wedg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rgbClr val="C00000"/>
                </a:solidFill>
              </a:rPr>
              <a:t>Histopathology of smooth surface caries:</a:t>
            </a:r>
            <a:endParaRPr lang="en-US" sz="2800" dirty="0">
              <a:solidFill>
                <a:srgbClr val="C00000"/>
              </a:solidFill>
            </a:endParaRPr>
          </a:p>
        </p:txBody>
      </p:sp>
      <p:sp>
        <p:nvSpPr>
          <p:cNvPr id="3" name="Content Placeholder 2"/>
          <p:cNvSpPr>
            <a:spLocks noGrp="1"/>
          </p:cNvSpPr>
          <p:nvPr>
            <p:ph idx="1"/>
          </p:nvPr>
        </p:nvSpPr>
        <p:spPr/>
        <p:txBody>
          <a:bodyPr>
            <a:normAutofit fontScale="92500"/>
          </a:bodyPr>
          <a:lstStyle/>
          <a:p>
            <a:r>
              <a:rPr lang="en-US" b="1" i="1" u="sng" dirty="0" smtClean="0"/>
              <a:t>Enamel Changes </a:t>
            </a:r>
            <a:r>
              <a:rPr lang="en-US" dirty="0" smtClean="0"/>
              <a:t>:</a:t>
            </a:r>
          </a:p>
          <a:p>
            <a:pPr>
              <a:buFont typeface="Wingdings" pitchFamily="2" charset="2"/>
              <a:buChar char="ü"/>
            </a:pPr>
            <a:r>
              <a:rPr lang="en-US" dirty="0" smtClean="0"/>
              <a:t>The earliest changes are loss of the inter-prismatic or </a:t>
            </a:r>
            <a:r>
              <a:rPr lang="en-US" dirty="0" err="1" smtClean="0"/>
              <a:t>interrod</a:t>
            </a:r>
            <a:r>
              <a:rPr lang="en-US" dirty="0" smtClean="0"/>
              <a:t> substance of enamel with increased prominence of the rods. </a:t>
            </a:r>
          </a:p>
          <a:p>
            <a:pPr>
              <a:buFont typeface="Wingdings" pitchFamily="2" charset="2"/>
              <a:buChar char="ü"/>
            </a:pPr>
            <a:r>
              <a:rPr lang="en-US" dirty="0" smtClean="0"/>
              <a:t> The roughening of the ends of the enamel rods, suggest that the prisms may be more susceptible to early attack.</a:t>
            </a:r>
          </a:p>
          <a:p>
            <a:pPr>
              <a:buFont typeface="Wingdings" pitchFamily="2" charset="2"/>
              <a:buChar char="ü"/>
            </a:pPr>
            <a:r>
              <a:rPr lang="en-US" dirty="0" smtClean="0"/>
              <a:t> Another change in early enamel caries is the accentuation of the incremental </a:t>
            </a:r>
            <a:r>
              <a:rPr lang="en-US" dirty="0" err="1" smtClean="0"/>
              <a:t>striae</a:t>
            </a:r>
            <a:r>
              <a:rPr lang="en-US" dirty="0" smtClean="0"/>
              <a:t> of </a:t>
            </a:r>
            <a:r>
              <a:rPr lang="en-US" dirty="0" err="1" smtClean="0"/>
              <a:t>Retzius</a:t>
            </a:r>
            <a:r>
              <a:rPr lang="en-US" dirty="0" smtClean="0"/>
              <a:t>.</a:t>
            </a:r>
            <a:endParaRPr lang="en-US" dirty="0"/>
          </a:p>
        </p:txBody>
      </p:sp>
    </p:spTree>
  </p:cSld>
  <p:clrMapOvr>
    <a:masterClrMapping/>
  </p:clrMapOvr>
  <p:transition spd="med">
    <p:wedg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066800"/>
            <a:ext cx="8686800" cy="5013325"/>
          </a:xfrm>
        </p:spPr>
        <p:txBody>
          <a:bodyPr>
            <a:normAutofit fontScale="92500" lnSpcReduction="20000"/>
          </a:bodyPr>
          <a:lstStyle/>
          <a:p>
            <a:pPr>
              <a:buNone/>
            </a:pPr>
            <a:endParaRPr lang="en-US" dirty="0" smtClean="0"/>
          </a:p>
          <a:p>
            <a:r>
              <a:rPr lang="en-US" i="1" dirty="0" smtClean="0">
                <a:solidFill>
                  <a:schemeClr val="accent2">
                    <a:lumMod val="50000"/>
                  </a:schemeClr>
                </a:solidFill>
              </a:rPr>
              <a:t>Enamel consists of crystals of </a:t>
            </a:r>
            <a:r>
              <a:rPr lang="en-US" i="1" dirty="0" err="1" smtClean="0">
                <a:solidFill>
                  <a:schemeClr val="accent2">
                    <a:lumMod val="50000"/>
                  </a:schemeClr>
                </a:solidFill>
              </a:rPr>
              <a:t>hydroxyapatite</a:t>
            </a:r>
            <a:r>
              <a:rPr lang="en-US" i="1" dirty="0" smtClean="0">
                <a:solidFill>
                  <a:schemeClr val="accent2">
                    <a:lumMod val="50000"/>
                  </a:schemeClr>
                </a:solidFill>
              </a:rPr>
              <a:t> packed tightly together in orderly arrangement. Each crystal is separated from its neighbors by tiny </a:t>
            </a:r>
            <a:r>
              <a:rPr lang="en-US" i="1" dirty="0" err="1" smtClean="0">
                <a:solidFill>
                  <a:schemeClr val="accent2">
                    <a:lumMod val="50000"/>
                  </a:schemeClr>
                </a:solidFill>
              </a:rPr>
              <a:t>intercrystalline</a:t>
            </a:r>
            <a:r>
              <a:rPr lang="en-US" i="1" dirty="0" smtClean="0">
                <a:solidFill>
                  <a:schemeClr val="accent2">
                    <a:lumMod val="50000"/>
                  </a:schemeClr>
                </a:solidFill>
              </a:rPr>
              <a:t> spaces or pores. The spaces are filled with water and organic material. When enamel is exposed to acids produced by dental plaque, minerals is removed from the surface of the crystals which shrinks in size. The </a:t>
            </a:r>
            <a:r>
              <a:rPr lang="en-US" i="1" dirty="0" err="1" smtClean="0">
                <a:solidFill>
                  <a:schemeClr val="accent2">
                    <a:lumMod val="50000"/>
                  </a:schemeClr>
                </a:solidFill>
              </a:rPr>
              <a:t>intercrystalline</a:t>
            </a:r>
            <a:r>
              <a:rPr lang="en-US" i="1" dirty="0" smtClean="0">
                <a:solidFill>
                  <a:schemeClr val="accent2">
                    <a:lumMod val="50000"/>
                  </a:schemeClr>
                </a:solidFill>
              </a:rPr>
              <a:t> spaces enlarge and the tissue becomes more porous. “At this stage the carious lesion can be detected clinically and called white spot lesion “.</a:t>
            </a:r>
          </a:p>
          <a:p>
            <a:endParaRPr lang="en-US" dirty="0"/>
          </a:p>
        </p:txBody>
      </p:sp>
    </p:spTree>
  </p:cSld>
  <p:clrMapOvr>
    <a:masterClrMapping/>
  </p:clrMapOvr>
  <p:transition spd="med">
    <p:wedg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43000"/>
            <a:ext cx="8686800" cy="4937125"/>
          </a:xfrm>
        </p:spPr>
        <p:txBody>
          <a:bodyPr>
            <a:normAutofit lnSpcReduction="10000"/>
          </a:bodyPr>
          <a:lstStyle/>
          <a:p>
            <a:r>
              <a:rPr lang="en-US" i="1" dirty="0" err="1" smtClean="0">
                <a:solidFill>
                  <a:schemeClr val="accent2">
                    <a:lumMod val="50000"/>
                  </a:schemeClr>
                </a:solidFill>
              </a:rPr>
              <a:t>Ultrastructural</a:t>
            </a:r>
            <a:r>
              <a:rPr lang="en-US" i="1" dirty="0" smtClean="0">
                <a:solidFill>
                  <a:schemeClr val="accent2">
                    <a:lumMod val="50000"/>
                  </a:schemeClr>
                </a:solidFill>
              </a:rPr>
              <a:t> studies suggest preferential dissolution initially along prism boundaries, but there is also a diffuse demineralization with an increase in </a:t>
            </a:r>
            <a:r>
              <a:rPr lang="en-US" i="1" dirty="0" err="1" smtClean="0">
                <a:solidFill>
                  <a:schemeClr val="accent2">
                    <a:lumMod val="50000"/>
                  </a:schemeClr>
                </a:solidFill>
              </a:rPr>
              <a:t>intercrystallite</a:t>
            </a:r>
            <a:r>
              <a:rPr lang="en-US" i="1" dirty="0" smtClean="0">
                <a:solidFill>
                  <a:schemeClr val="accent2">
                    <a:lumMod val="50000"/>
                  </a:schemeClr>
                </a:solidFill>
              </a:rPr>
              <a:t> distance affecting areas both within and between the prisms. These </a:t>
            </a:r>
            <a:r>
              <a:rPr lang="en-US" i="1" dirty="0" err="1" smtClean="0">
                <a:solidFill>
                  <a:schemeClr val="accent2">
                    <a:lumMod val="50000"/>
                  </a:schemeClr>
                </a:solidFill>
              </a:rPr>
              <a:t>intercrystallite</a:t>
            </a:r>
            <a:r>
              <a:rPr lang="en-US" i="1" dirty="0" smtClean="0">
                <a:solidFill>
                  <a:schemeClr val="accent2">
                    <a:lumMod val="50000"/>
                  </a:schemeClr>
                </a:solidFill>
              </a:rPr>
              <a:t> spaces presumably reflect the variation in pore volume in different areas of the lesion; changes in crystal structure are thought to be due to both demineralization and </a:t>
            </a:r>
            <a:r>
              <a:rPr lang="en-US" i="1" dirty="0" err="1" smtClean="0">
                <a:solidFill>
                  <a:schemeClr val="accent2">
                    <a:lumMod val="50000"/>
                  </a:schemeClr>
                </a:solidFill>
              </a:rPr>
              <a:t>reprecipitation</a:t>
            </a:r>
            <a:r>
              <a:rPr lang="en-US" i="1" dirty="0" smtClean="0">
                <a:solidFill>
                  <a:schemeClr val="accent2">
                    <a:lumMod val="50000"/>
                  </a:schemeClr>
                </a:solidFill>
              </a:rPr>
              <a:t> of mineral.</a:t>
            </a:r>
          </a:p>
          <a:p>
            <a:endParaRPr lang="en-US" dirty="0"/>
          </a:p>
        </p:txBody>
      </p:sp>
    </p:spTree>
  </p:cSld>
  <p:clrMapOvr>
    <a:masterClrMapping/>
  </p:clrMapOvr>
  <p:transition spd="med">
    <p:wedg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See the source image"/>
          <p:cNvPicPr>
            <a:picLocks noChangeAspect="1" noChangeArrowheads="1"/>
          </p:cNvPicPr>
          <p:nvPr/>
        </p:nvPicPr>
        <p:blipFill>
          <a:blip r:embed="rId2" cstate="print"/>
          <a:srcRect/>
          <a:stretch>
            <a:fillRect/>
          </a:stretch>
        </p:blipFill>
        <p:spPr bwMode="auto">
          <a:xfrm>
            <a:off x="457200" y="609600"/>
            <a:ext cx="7924800" cy="5715000"/>
          </a:xfrm>
          <a:prstGeom prst="rect">
            <a:avLst/>
          </a:prstGeom>
          <a:noFill/>
        </p:spPr>
      </p:pic>
    </p:spTree>
  </p:cSld>
  <p:clrMapOvr>
    <a:masterClrMapping/>
  </p:clrMapOvr>
  <p:transition spd="med">
    <p:wedg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See the source image"/>
          <p:cNvPicPr>
            <a:picLocks noChangeAspect="1" noChangeArrowheads="1"/>
          </p:cNvPicPr>
          <p:nvPr/>
        </p:nvPicPr>
        <p:blipFill>
          <a:blip r:embed="rId2" cstate="print"/>
          <a:srcRect/>
          <a:stretch>
            <a:fillRect/>
          </a:stretch>
        </p:blipFill>
        <p:spPr bwMode="auto">
          <a:xfrm>
            <a:off x="63500" y="-136525"/>
            <a:ext cx="9810750" cy="7019925"/>
          </a:xfrm>
          <a:prstGeom prst="rect">
            <a:avLst/>
          </a:prstGeom>
          <a:noFill/>
        </p:spPr>
      </p:pic>
    </p:spTree>
  </p:cSld>
  <p:clrMapOvr>
    <a:masterClrMapping/>
  </p:clrMapOvr>
  <p:transition spd="med">
    <p:wedg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See the source image"/>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spd="med">
    <p:wedg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As the process advances and involves deeper layers of enamel, it will form triangular or actually a cone-shaped lesion with apex towards the </a:t>
            </a:r>
            <a:r>
              <a:rPr lang="en-US" dirty="0" err="1" smtClean="0"/>
              <a:t>dentinoenamel</a:t>
            </a:r>
            <a:r>
              <a:rPr lang="en-US" dirty="0" smtClean="0"/>
              <a:t> junction and the base towards the surface of the tooth. </a:t>
            </a:r>
            <a:endParaRPr lang="en-US" dirty="0"/>
          </a:p>
        </p:txBody>
      </p:sp>
    </p:spTree>
  </p:cSld>
  <p:clrMapOvr>
    <a:masterClrMapping/>
  </p:clrMapOvr>
  <p:transition spd="med">
    <p:wedg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 Enamel feels rough to hand in advanced caries which may be due to disintegration of the enamel prisms after decalcification of the inter-prismatic substance and the accumulation of debris and microorganism over the	enamel	rods</a:t>
            </a:r>
            <a:endParaRPr lang="en-US" dirty="0"/>
          </a:p>
        </p:txBody>
      </p:sp>
    </p:spTree>
  </p:cSld>
  <p:clrMapOvr>
    <a:masterClrMapping/>
  </p:clrMapOvr>
  <p:transition spd="med">
    <p:wedg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See the source image"/>
          <p:cNvPicPr>
            <a:picLocks noChangeAspect="1" noChangeArrowheads="1"/>
          </p:cNvPicPr>
          <p:nvPr/>
        </p:nvPicPr>
        <p:blipFill>
          <a:blip r:embed="rId2" cstate="print"/>
          <a:srcRect/>
          <a:stretch>
            <a:fillRect/>
          </a:stretch>
        </p:blipFill>
        <p:spPr bwMode="auto">
          <a:xfrm>
            <a:off x="381000" y="304800"/>
            <a:ext cx="8077200" cy="6248400"/>
          </a:xfrm>
          <a:prstGeom prst="rect">
            <a:avLst/>
          </a:prstGeom>
          <a:noFill/>
        </p:spPr>
      </p:pic>
    </p:spTree>
  </p:cSld>
  <p:clrMapOvr>
    <a:masterClrMapping/>
  </p:clrMapOvr>
  <p:transition spd="med">
    <p:wedg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Enamel changes</a:t>
            </a:r>
            <a:endParaRPr lang="en-US" b="1" dirty="0">
              <a:solidFill>
                <a:srgbClr val="C00000"/>
              </a:solidFill>
            </a:endParaRPr>
          </a:p>
        </p:txBody>
      </p:sp>
      <p:sp>
        <p:nvSpPr>
          <p:cNvPr id="3" name="Content Placeholder 2"/>
          <p:cNvSpPr>
            <a:spLocks noGrp="1"/>
          </p:cNvSpPr>
          <p:nvPr>
            <p:ph idx="1"/>
          </p:nvPr>
        </p:nvSpPr>
        <p:spPr/>
        <p:txBody>
          <a:bodyPr>
            <a:normAutofit fontScale="85000" lnSpcReduction="20000"/>
          </a:bodyPr>
          <a:lstStyle/>
          <a:p>
            <a:r>
              <a:rPr lang="en-US" b="1" i="1" u="sng" dirty="0" smtClean="0">
                <a:solidFill>
                  <a:schemeClr val="accent2">
                    <a:lumMod val="50000"/>
                  </a:schemeClr>
                </a:solidFill>
              </a:rPr>
              <a:t> Zone 1: </a:t>
            </a:r>
            <a:r>
              <a:rPr lang="en-US" dirty="0" smtClean="0"/>
              <a:t>The translucent zone lies at the advancing front of the enamel lesion. By use of polarized light </a:t>
            </a:r>
            <a:r>
              <a:rPr lang="en-US" dirty="0" smtClean="0"/>
              <a:t>;</a:t>
            </a:r>
            <a:r>
              <a:rPr lang="en-US" dirty="0" smtClean="0"/>
              <a:t> </a:t>
            </a:r>
            <a:r>
              <a:rPr lang="en-US" dirty="0" smtClean="0"/>
              <a:t>this zone is slightly more porous than sound enamel. </a:t>
            </a:r>
          </a:p>
          <a:p>
            <a:r>
              <a:rPr lang="en-US" dirty="0" smtClean="0"/>
              <a:t> </a:t>
            </a:r>
            <a:r>
              <a:rPr lang="en-US" b="1" i="1" u="sng" dirty="0" smtClean="0">
                <a:solidFill>
                  <a:schemeClr val="accent2">
                    <a:lumMod val="50000"/>
                  </a:schemeClr>
                </a:solidFill>
              </a:rPr>
              <a:t>Zone 2:</a:t>
            </a:r>
            <a:r>
              <a:rPr lang="en-US" dirty="0" smtClean="0"/>
              <a:t> The dark zone lies adjacent and superficial to the translucent zone. It has been referred to as positive zone because it is usually present. This zone is present as a result of demineralization. </a:t>
            </a:r>
          </a:p>
          <a:p>
            <a:r>
              <a:rPr lang="en-US" dirty="0" smtClean="0"/>
              <a:t> </a:t>
            </a:r>
            <a:r>
              <a:rPr lang="en-US" b="1" i="1" u="sng" dirty="0" smtClean="0">
                <a:solidFill>
                  <a:schemeClr val="accent2">
                    <a:lumMod val="50000"/>
                  </a:schemeClr>
                </a:solidFill>
              </a:rPr>
              <a:t>Zone 3:</a:t>
            </a:r>
            <a:r>
              <a:rPr lang="en-US" dirty="0" smtClean="0"/>
              <a:t> The body of the lesion lies between the relatively and the accumulation of debris and micro-organism over the enamel rods.  </a:t>
            </a:r>
            <a:endParaRPr lang="en-US" dirty="0"/>
          </a:p>
          <a:p>
            <a:r>
              <a:rPr lang="en-US" dirty="0" smtClean="0"/>
              <a:t> </a:t>
            </a:r>
            <a:r>
              <a:rPr lang="en-US" b="1" i="1" u="sng" dirty="0" smtClean="0">
                <a:solidFill>
                  <a:schemeClr val="accent2">
                    <a:lumMod val="50000"/>
                  </a:schemeClr>
                </a:solidFill>
              </a:rPr>
              <a:t>Zone 4:</a:t>
            </a:r>
            <a:r>
              <a:rPr lang="en-US" dirty="0" smtClean="0"/>
              <a:t> The surface zone, when examined by polarizing light appears relatively unaffected. </a:t>
            </a:r>
            <a:endParaRPr lang="en-US" dirty="0"/>
          </a:p>
        </p:txBody>
      </p:sp>
    </p:spTree>
  </p:cSld>
  <p:clrMapOvr>
    <a:masterClrMapping/>
  </p:clrMapOvr>
  <p:transition spd="med">
    <p:wedg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See the source image"/>
          <p:cNvPicPr>
            <a:picLocks noChangeAspect="1" noChangeArrowheads="1"/>
          </p:cNvPicPr>
          <p:nvPr/>
        </p:nvPicPr>
        <p:blipFill>
          <a:blip r:embed="rId2" cstate="print"/>
          <a:srcRect/>
          <a:stretch>
            <a:fillRect/>
          </a:stretch>
        </p:blipFill>
        <p:spPr bwMode="auto">
          <a:xfrm>
            <a:off x="304800" y="381000"/>
            <a:ext cx="7848600" cy="6019800"/>
          </a:xfrm>
          <a:prstGeom prst="rect">
            <a:avLst/>
          </a:prstGeom>
          <a:noFill/>
        </p:spPr>
      </p:pic>
    </p:spTree>
  </p:cSld>
  <p:clrMapOvr>
    <a:masterClrMapping/>
  </p:clrMapOvr>
  <p:transition spd="med">
    <p:wedg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See the source image"/>
          <p:cNvPicPr>
            <a:picLocks noChangeAspect="1" noChangeArrowheads="1"/>
          </p:cNvPicPr>
          <p:nvPr/>
        </p:nvPicPr>
        <p:blipFill>
          <a:blip r:embed="rId2" cstate="print"/>
          <a:srcRect/>
          <a:stretch>
            <a:fillRect/>
          </a:stretch>
        </p:blipFill>
        <p:spPr bwMode="auto">
          <a:xfrm>
            <a:off x="1295400" y="762000"/>
            <a:ext cx="6410325" cy="5429250"/>
          </a:xfrm>
          <a:prstGeom prst="rect">
            <a:avLst/>
          </a:prstGeom>
          <a:noFill/>
        </p:spPr>
      </p:pic>
    </p:spTree>
  </p:cSld>
  <p:clrMapOvr>
    <a:masterClrMapping/>
  </p:clrMapOvr>
  <p:transition spd="med">
    <p:wedg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Dentin Changes</a:t>
            </a:r>
            <a:endParaRPr lang="en-US" dirty="0">
              <a:solidFill>
                <a:srgbClr val="C00000"/>
              </a:solidFill>
            </a:endParaRPr>
          </a:p>
        </p:txBody>
      </p:sp>
      <p:sp>
        <p:nvSpPr>
          <p:cNvPr id="3" name="Content Placeholder 2"/>
          <p:cNvSpPr>
            <a:spLocks noGrp="1"/>
          </p:cNvSpPr>
          <p:nvPr>
            <p:ph idx="1"/>
          </p:nvPr>
        </p:nvSpPr>
        <p:spPr/>
        <p:txBody>
          <a:bodyPr/>
          <a:lstStyle/>
          <a:p>
            <a:r>
              <a:rPr lang="en-US" dirty="0" smtClean="0"/>
              <a:t>The initial penetration of the dentin by caries may result in alteration in the dentin called as ‘dentinal sclerosis’.</a:t>
            </a:r>
          </a:p>
          <a:p>
            <a:r>
              <a:rPr lang="en-US" dirty="0" smtClean="0"/>
              <a:t> Dentinal sclerosis is a reaction of vital dentinal tubules and a vital pulp in which there results a calcification of the dentinal tubules which finally seals them against further penetration	by microorganisms</a:t>
            </a:r>
            <a:endParaRPr lang="en-US" dirty="0"/>
          </a:p>
        </p:txBody>
      </p:sp>
    </p:spTree>
  </p:cSld>
  <p:clrMapOvr>
    <a:masterClrMapping/>
  </p:clrMapOvr>
  <p:transition spd="med">
    <p:wedg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smtClean="0"/>
              <a:t>The initial decalcification involves the walls of the tubules allowing them to distend slightly as they become packed with masses of microorganisms. </a:t>
            </a:r>
          </a:p>
          <a:p>
            <a:r>
              <a:rPr lang="en-US" dirty="0" smtClean="0"/>
              <a:t>The decalcification of the walls of the individual tubules leads to their confluence.</a:t>
            </a:r>
          </a:p>
          <a:p>
            <a:r>
              <a:rPr lang="en-US" dirty="0" smtClean="0"/>
              <a:t> A thickening and swelling of the sheath of Neumann at irregular intervals along the course of the involved dentinal tubules.</a:t>
            </a:r>
          </a:p>
          <a:p>
            <a:r>
              <a:rPr lang="en-US" dirty="0" smtClean="0"/>
              <a:t> Increased diameter of the dentinal tubules due to packing of the tubules by microorganisms. </a:t>
            </a:r>
            <a:endParaRPr lang="en-US" dirty="0"/>
          </a:p>
        </p:txBody>
      </p:sp>
    </p:spTree>
  </p:cSld>
  <p:clrMapOvr>
    <a:masterClrMapping/>
  </p:clrMapOvr>
  <p:transition spd="med">
    <p:wedg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Tiny Liquefaction foci are formed by focal coalescence and breakdown of a few dentinal tubules. This ‘focus’ is an ovoid area of destruction parallel to the course of the tubules and filled with necrotic debris which tends to increase in size by expansion. This produces compression and distortion of adjacent dentinal tubules so that their course is bent around	the liquefaction focuses. </a:t>
            </a:r>
          </a:p>
          <a:p>
            <a:endParaRPr lang="en-US" dirty="0"/>
          </a:p>
        </p:txBody>
      </p:sp>
    </p:spTree>
  </p:cSld>
  <p:clrMapOvr>
    <a:masterClrMapping/>
  </p:clrMapOvr>
  <p:transition spd="med">
    <p:wedg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smtClean="0">
                <a:solidFill>
                  <a:srgbClr val="FF0000"/>
                </a:solidFill>
              </a:rPr>
              <a:t>Zones of Dentine changes:</a:t>
            </a:r>
            <a:br>
              <a:rPr lang="en-US" sz="2800" b="1" dirty="0" smtClean="0">
                <a:solidFill>
                  <a:srgbClr val="FF0000"/>
                </a:solidFill>
              </a:rPr>
            </a:br>
            <a:endParaRPr lang="en-US" sz="2800" b="1"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r>
              <a:rPr lang="en-US" b="1" i="1" u="sng" dirty="0" smtClean="0">
                <a:solidFill>
                  <a:schemeClr val="accent2">
                    <a:lumMod val="50000"/>
                  </a:schemeClr>
                </a:solidFill>
              </a:rPr>
              <a:t>Zone 1</a:t>
            </a:r>
            <a:r>
              <a:rPr lang="en-US" dirty="0" smtClean="0"/>
              <a:t>: Zone of fatty degeneration of Tomes fibers. </a:t>
            </a:r>
          </a:p>
          <a:p>
            <a:r>
              <a:rPr lang="en-US" b="1" i="1" u="sng" dirty="0" smtClean="0">
                <a:solidFill>
                  <a:schemeClr val="accent2">
                    <a:lumMod val="50000"/>
                  </a:schemeClr>
                </a:solidFill>
              </a:rPr>
              <a:t>Zone 2</a:t>
            </a:r>
            <a:r>
              <a:rPr lang="en-US" dirty="0" smtClean="0"/>
              <a:t>: Zone of dentinal sclerosis characterized by deposition of calcium salts in dentinal tubules. </a:t>
            </a:r>
            <a:endParaRPr lang="en-US" dirty="0"/>
          </a:p>
          <a:p>
            <a:r>
              <a:rPr lang="en-US" b="1" i="1" u="sng" dirty="0" smtClean="0">
                <a:solidFill>
                  <a:schemeClr val="accent2">
                    <a:lumMod val="50000"/>
                  </a:schemeClr>
                </a:solidFill>
              </a:rPr>
              <a:t>Zone 3:</a:t>
            </a:r>
            <a:r>
              <a:rPr lang="en-US" dirty="0" smtClean="0"/>
              <a:t> Decalcification of dentin, a narrow zone preceding bacterial invasion. </a:t>
            </a:r>
          </a:p>
          <a:p>
            <a:r>
              <a:rPr lang="en-US" b="1" i="1" u="sng" dirty="0" smtClean="0">
                <a:solidFill>
                  <a:schemeClr val="accent2">
                    <a:lumMod val="50000"/>
                  </a:schemeClr>
                </a:solidFill>
              </a:rPr>
              <a:t>Zone 4</a:t>
            </a:r>
            <a:r>
              <a:rPr lang="en-US" dirty="0" smtClean="0"/>
              <a:t>: Zone of bacterial invasion of decalcified but intact dentin. </a:t>
            </a:r>
          </a:p>
          <a:p>
            <a:r>
              <a:rPr lang="en-US" b="1" i="1" u="sng" dirty="0" smtClean="0">
                <a:solidFill>
                  <a:schemeClr val="accent2">
                    <a:lumMod val="50000"/>
                  </a:schemeClr>
                </a:solidFill>
              </a:rPr>
              <a:t>Zone 5:</a:t>
            </a:r>
            <a:r>
              <a:rPr lang="en-US" dirty="0" smtClean="0"/>
              <a:t> Zone of decomposed dentin.</a:t>
            </a:r>
          </a:p>
          <a:p>
            <a:endParaRPr lang="en-US" dirty="0"/>
          </a:p>
        </p:txBody>
      </p:sp>
    </p:spTree>
  </p:cSld>
  <p:clrMapOvr>
    <a:masterClrMapping/>
  </p:clrMapOvr>
  <p:transition spd="med">
    <p:wedg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See the source image"/>
          <p:cNvPicPr>
            <a:picLocks noChangeAspect="1" noChangeArrowheads="1"/>
          </p:cNvPicPr>
          <p:nvPr/>
        </p:nvPicPr>
        <p:blipFill>
          <a:blip r:embed="rId2" cstate="print"/>
          <a:srcRect/>
          <a:stretch>
            <a:fillRect/>
          </a:stretch>
        </p:blipFill>
        <p:spPr bwMode="auto">
          <a:xfrm>
            <a:off x="609600" y="228600"/>
            <a:ext cx="7772400" cy="6400800"/>
          </a:xfrm>
          <a:prstGeom prst="rect">
            <a:avLst/>
          </a:prstGeom>
          <a:noFill/>
        </p:spPr>
      </p:pic>
    </p:spTree>
  </p:cSld>
  <p:clrMapOvr>
    <a:masterClrMapping/>
  </p:clrMapOvr>
  <p:transition spd="med">
    <p:wedg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PIT AND FISSURE CARIES </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It is also called </a:t>
            </a:r>
            <a:r>
              <a:rPr lang="en-US" dirty="0" err="1" smtClean="0"/>
              <a:t>occlusal</a:t>
            </a:r>
            <a:r>
              <a:rPr lang="en-US" dirty="0" smtClean="0"/>
              <a:t> caries.</a:t>
            </a:r>
          </a:p>
          <a:p>
            <a:r>
              <a:rPr lang="en-US" dirty="0" smtClean="0"/>
              <a:t> It is primary type and develops in the </a:t>
            </a:r>
            <a:r>
              <a:rPr lang="en-US" dirty="0" err="1" smtClean="0"/>
              <a:t>occlusal</a:t>
            </a:r>
            <a:r>
              <a:rPr lang="en-US" dirty="0" smtClean="0"/>
              <a:t> surface of molars and premolars. </a:t>
            </a:r>
          </a:p>
          <a:p>
            <a:r>
              <a:rPr lang="en-US" dirty="0" smtClean="0"/>
              <a:t>Deep narrow pits and fissures favor the retention of food debris and microorganisms and caries may result due to fermentation of this food and the formation of acids.</a:t>
            </a:r>
          </a:p>
          <a:p>
            <a:r>
              <a:rPr lang="en-US" dirty="0" smtClean="0"/>
              <a:t>It appears brown or black and will feel slightly soft and catch a fine explorer point.</a:t>
            </a:r>
          </a:p>
          <a:p>
            <a:r>
              <a:rPr lang="en-US" dirty="0" smtClean="0"/>
              <a:t>The lateral spread of caries at the </a:t>
            </a:r>
            <a:r>
              <a:rPr lang="en-US" dirty="0" err="1" smtClean="0"/>
              <a:t>dentinoenamel</a:t>
            </a:r>
            <a:r>
              <a:rPr lang="en-US" dirty="0" smtClean="0"/>
              <a:t> junction as well as penetration into the dentin along the dentinal tubules may be extensive without fracturing away the overhanging enamel. Thus, there may be large carious lesion with only a tiny point of opening</a:t>
            </a:r>
          </a:p>
          <a:p>
            <a:pPr>
              <a:buNone/>
            </a:pPr>
            <a:endParaRPr lang="en-US" dirty="0" smtClean="0"/>
          </a:p>
          <a:p>
            <a:pPr>
              <a:buNone/>
            </a:pPr>
            <a:endParaRPr lang="en-US" dirty="0" smtClean="0"/>
          </a:p>
          <a:p>
            <a:endParaRPr lang="en-US" dirty="0"/>
          </a:p>
        </p:txBody>
      </p:sp>
    </p:spTree>
  </p:cSld>
  <p:clrMapOvr>
    <a:masterClrMapping/>
  </p:clrMapOvr>
  <p:transition spd="med">
    <p:wedg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See the source image"/>
          <p:cNvPicPr>
            <a:picLocks noChangeAspect="1" noChangeArrowheads="1"/>
          </p:cNvPicPr>
          <p:nvPr/>
        </p:nvPicPr>
        <p:blipFill>
          <a:blip r:embed="rId2" cstate="print"/>
          <a:srcRect/>
          <a:stretch>
            <a:fillRect/>
          </a:stretch>
        </p:blipFill>
        <p:spPr bwMode="auto">
          <a:xfrm>
            <a:off x="2286000" y="1447800"/>
            <a:ext cx="4343400" cy="3962400"/>
          </a:xfrm>
          <a:prstGeom prst="rect">
            <a:avLst/>
          </a:prstGeom>
          <a:noFill/>
        </p:spPr>
      </p:pic>
    </p:spTree>
  </p:cSld>
  <p:clrMapOvr>
    <a:masterClrMapping/>
  </p:clrMapOvr>
  <p:transition spd="med">
    <p:wedg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See the source image"/>
          <p:cNvPicPr>
            <a:picLocks noChangeAspect="1" noChangeArrowheads="1"/>
          </p:cNvPicPr>
          <p:nvPr/>
        </p:nvPicPr>
        <p:blipFill>
          <a:blip r:embed="rId2" cstate="print"/>
          <a:srcRect/>
          <a:stretch>
            <a:fillRect/>
          </a:stretch>
        </p:blipFill>
        <p:spPr bwMode="auto">
          <a:xfrm>
            <a:off x="63500" y="-136525"/>
            <a:ext cx="9144000" cy="6858000"/>
          </a:xfrm>
          <a:prstGeom prst="rect">
            <a:avLst/>
          </a:prstGeom>
          <a:noFill/>
        </p:spPr>
      </p:pic>
    </p:spTree>
  </p:cSld>
  <p:clrMapOvr>
    <a:masterClrMapping/>
  </p:clrMapOvr>
  <p:transition spd="med">
    <p:wedg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chemeClr val="accent2">
                    <a:lumMod val="50000"/>
                  </a:schemeClr>
                </a:solidFill>
              </a:rPr>
              <a:t>In other words….</a:t>
            </a:r>
            <a:endParaRPr lang="en-US" i="1" dirty="0">
              <a:solidFill>
                <a:schemeClr val="accent2">
                  <a:lumMod val="50000"/>
                </a:schemeClr>
              </a:solidFill>
            </a:endParaRPr>
          </a:p>
        </p:txBody>
      </p:sp>
      <p:sp>
        <p:nvSpPr>
          <p:cNvPr id="3" name="Content Placeholder 2"/>
          <p:cNvSpPr>
            <a:spLocks noGrp="1"/>
          </p:cNvSpPr>
          <p:nvPr>
            <p:ph idx="1"/>
          </p:nvPr>
        </p:nvSpPr>
        <p:spPr/>
        <p:txBody>
          <a:bodyPr>
            <a:normAutofit lnSpcReduction="10000"/>
          </a:bodyPr>
          <a:lstStyle/>
          <a:p>
            <a:r>
              <a:rPr lang="en-US" i="1" dirty="0" smtClean="0">
                <a:solidFill>
                  <a:schemeClr val="accent2">
                    <a:lumMod val="50000"/>
                  </a:schemeClr>
                </a:solidFill>
              </a:rPr>
              <a:t>The tooth enamel (outer layer of crown) is very hard and doesn't dissolve easily even with acids, but the underlying dentin dissolves easily with lactic acid eventually a cavity is formed in the dentin below the enamel , when the cavity is large enough, the enamel will crack, exposing the dentin, bacteria find the dentin a rich environment for growth and quickly eat through the dentin into the underlying pulp.</a:t>
            </a:r>
          </a:p>
          <a:p>
            <a:endParaRPr lang="en-US" dirty="0"/>
          </a:p>
        </p:txBody>
      </p:sp>
    </p:spTree>
  </p:cSld>
  <p:clrMapOvr>
    <a:masterClrMapping/>
  </p:clrMapOvr>
  <p:transition spd="med">
    <p:wedg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C00000"/>
                </a:solidFill>
              </a:rPr>
              <a:t>Histopathological</a:t>
            </a:r>
            <a:r>
              <a:rPr lang="en-US" dirty="0" smtClean="0">
                <a:solidFill>
                  <a:srgbClr val="C00000"/>
                </a:solidFill>
              </a:rPr>
              <a:t> Features</a:t>
            </a:r>
            <a:endParaRPr lang="en-US" dirty="0">
              <a:solidFill>
                <a:srgbClr val="C00000"/>
              </a:solidFill>
            </a:endParaRPr>
          </a:p>
        </p:txBody>
      </p:sp>
      <p:sp>
        <p:nvSpPr>
          <p:cNvPr id="3" name="Content Placeholder 2"/>
          <p:cNvSpPr>
            <a:spLocks noGrp="1"/>
          </p:cNvSpPr>
          <p:nvPr>
            <p:ph idx="1"/>
          </p:nvPr>
        </p:nvSpPr>
        <p:spPr/>
        <p:txBody>
          <a:bodyPr>
            <a:normAutofit fontScale="92500" lnSpcReduction="20000"/>
          </a:bodyPr>
          <a:lstStyle/>
          <a:p>
            <a:pPr>
              <a:buNone/>
            </a:pPr>
            <a:r>
              <a:rPr lang="en-US" b="1" i="1" dirty="0" smtClean="0">
                <a:solidFill>
                  <a:schemeClr val="accent2">
                    <a:lumMod val="50000"/>
                  </a:schemeClr>
                </a:solidFill>
              </a:rPr>
              <a:t>Enamel changes</a:t>
            </a:r>
            <a:r>
              <a:rPr lang="en-US" dirty="0" smtClean="0"/>
              <a:t>: </a:t>
            </a:r>
          </a:p>
          <a:p>
            <a:r>
              <a:rPr lang="en-US" dirty="0" smtClean="0"/>
              <a:t>They are more or less same as smooth surface caries. </a:t>
            </a:r>
          </a:p>
          <a:p>
            <a:r>
              <a:rPr lang="en-US" dirty="0" smtClean="0"/>
              <a:t>Enamel at the bottom of the pit or fissure may be very thin so that early dentin involvement can occur. </a:t>
            </a:r>
          </a:p>
          <a:p>
            <a:r>
              <a:rPr lang="en-US" dirty="0" smtClean="0"/>
              <a:t>Enamel rods flare laterally at the bottom of the pits and fissures. </a:t>
            </a:r>
          </a:p>
          <a:p>
            <a:r>
              <a:rPr lang="en-US" dirty="0" smtClean="0"/>
              <a:t>Lesion forms a triangular or cone-shaped lesion with its apex at the outer surface and its base toward the </a:t>
            </a:r>
            <a:r>
              <a:rPr lang="en-US" dirty="0" err="1" smtClean="0"/>
              <a:t>dentinoenamel</a:t>
            </a:r>
            <a:r>
              <a:rPr lang="en-US" dirty="0" smtClean="0"/>
              <a:t> junction. </a:t>
            </a:r>
          </a:p>
          <a:p>
            <a:endParaRPr lang="en-US" dirty="0"/>
          </a:p>
        </p:txBody>
      </p:sp>
    </p:spTree>
  </p:cSld>
  <p:clrMapOvr>
    <a:masterClrMapping/>
  </p:clrMapOvr>
  <p:transition spd="med">
    <p:wedg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chemeClr val="accent2">
                    <a:lumMod val="50000"/>
                  </a:schemeClr>
                </a:solidFill>
              </a:rPr>
              <a:t>In others words….</a:t>
            </a:r>
            <a:endParaRPr lang="en-US" i="1" dirty="0">
              <a:solidFill>
                <a:schemeClr val="accent2">
                  <a:lumMod val="50000"/>
                </a:schemeClr>
              </a:solidFill>
            </a:endParaRPr>
          </a:p>
        </p:txBody>
      </p:sp>
      <p:sp>
        <p:nvSpPr>
          <p:cNvPr id="3" name="Content Placeholder 2"/>
          <p:cNvSpPr>
            <a:spLocks noGrp="1"/>
          </p:cNvSpPr>
          <p:nvPr>
            <p:ph idx="1"/>
          </p:nvPr>
        </p:nvSpPr>
        <p:spPr/>
        <p:txBody>
          <a:bodyPr>
            <a:normAutofit fontScale="70000" lnSpcReduction="20000"/>
          </a:bodyPr>
          <a:lstStyle/>
          <a:p>
            <a:r>
              <a:rPr lang="en-US" i="1" dirty="0" smtClean="0">
                <a:solidFill>
                  <a:schemeClr val="accent2">
                    <a:lumMod val="50000"/>
                  </a:schemeClr>
                </a:solidFill>
              </a:rPr>
              <a:t>At the first, the decalcified dentin retains its normal morphology and no bacteria can be seen.</a:t>
            </a:r>
          </a:p>
          <a:p>
            <a:r>
              <a:rPr lang="en-US" i="1" dirty="0" smtClean="0">
                <a:solidFill>
                  <a:schemeClr val="accent2">
                    <a:lumMod val="50000"/>
                  </a:schemeClr>
                </a:solidFill>
              </a:rPr>
              <a:t>Once the dentine has been reached, pioneer bacteria extend down the tubule, soon fill them and spread along any lateral branches.</a:t>
            </a:r>
          </a:p>
          <a:p>
            <a:r>
              <a:rPr lang="en-US" i="1" dirty="0" smtClean="0">
                <a:solidFill>
                  <a:schemeClr val="accent2">
                    <a:lumMod val="50000"/>
                  </a:schemeClr>
                </a:solidFill>
              </a:rPr>
              <a:t>The tubules become distended into spindle shapes by the expanding masses of bacteria and their product, as a result, adjacent tubule which are less heavily infected become bent, later the intervening tubule wall are destroyed and collections of bacteria in adjacent tubule coalesce (united) to form irregular liquefaction foci (these are ovoid areas of dentinal destruction and it is parallel to the direction of dentinal tubule. It is filled with necrotic debris which increases gradually in size by expansion; in some areas, bacteria also spread laterally and occasionally large bacteria filled, clefts formed at right angles to the tubules. Clinically, these clefts may allow carious dentin to be excavated easily.</a:t>
            </a:r>
          </a:p>
          <a:p>
            <a:endParaRPr lang="en-US" dirty="0"/>
          </a:p>
        </p:txBody>
      </p:sp>
    </p:spTree>
  </p:cSld>
  <p:clrMapOvr>
    <a:masterClrMapping/>
  </p:clrMapOvr>
  <p:transition spd="med">
    <p:wedg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b="1" i="1" dirty="0" smtClean="0">
                <a:solidFill>
                  <a:schemeClr val="accent2">
                    <a:lumMod val="50000"/>
                  </a:schemeClr>
                </a:solidFill>
              </a:rPr>
              <a:t>1.Zone of fatty degeneration of protoplasmic process</a:t>
            </a:r>
            <a:r>
              <a:rPr lang="en-US" dirty="0" smtClean="0"/>
              <a:t>: effect of bacterial enzyme on the cell membrane of the organic component.</a:t>
            </a:r>
          </a:p>
          <a:p>
            <a:r>
              <a:rPr lang="en-US" b="1" i="1" dirty="0" smtClean="0">
                <a:solidFill>
                  <a:schemeClr val="accent2">
                    <a:lumMod val="50000"/>
                  </a:schemeClr>
                </a:solidFill>
              </a:rPr>
              <a:t>2- Zone of dentinal sclerosis (translucent zone): </a:t>
            </a:r>
            <a:r>
              <a:rPr lang="en-US" dirty="0" smtClean="0"/>
              <a:t>regarded as vital reaction of </a:t>
            </a:r>
            <a:r>
              <a:rPr lang="en-US" dirty="0" err="1" smtClean="0"/>
              <a:t>odontoblast</a:t>
            </a:r>
            <a:r>
              <a:rPr lang="en-US" dirty="0" smtClean="0"/>
              <a:t> to irritation (deposition of calcifying salts from the </a:t>
            </a:r>
            <a:r>
              <a:rPr lang="en-US" dirty="0" err="1" smtClean="0"/>
              <a:t>demineralized</a:t>
            </a:r>
            <a:r>
              <a:rPr lang="en-US" dirty="0" smtClean="0"/>
              <a:t> zone).                                                  </a:t>
            </a:r>
          </a:p>
          <a:p>
            <a:r>
              <a:rPr lang="en-US" b="1" i="1" dirty="0" smtClean="0">
                <a:solidFill>
                  <a:schemeClr val="accent2">
                    <a:lumMod val="50000"/>
                  </a:schemeClr>
                </a:solidFill>
              </a:rPr>
              <a:t>3- Zone of decalcification</a:t>
            </a:r>
            <a:r>
              <a:rPr lang="en-US" dirty="0" smtClean="0"/>
              <a:t>: soft dentin due to the action of bacterial enzyme                           </a:t>
            </a:r>
          </a:p>
          <a:p>
            <a:r>
              <a:rPr lang="en-US" b="1" i="1" dirty="0" smtClean="0">
                <a:solidFill>
                  <a:schemeClr val="accent2">
                    <a:lumMod val="50000"/>
                  </a:schemeClr>
                </a:solidFill>
              </a:rPr>
              <a:t>4- Zone of bacterial invasion.</a:t>
            </a:r>
          </a:p>
          <a:p>
            <a:r>
              <a:rPr lang="en-US" b="1" i="1" dirty="0" smtClean="0">
                <a:solidFill>
                  <a:schemeClr val="accent2">
                    <a:lumMod val="50000"/>
                  </a:schemeClr>
                </a:solidFill>
              </a:rPr>
              <a:t>5- Zone of decomposition of dentin:</a:t>
            </a:r>
            <a:r>
              <a:rPr lang="en-US" dirty="0" smtClean="0"/>
              <a:t> </a:t>
            </a:r>
            <a:r>
              <a:rPr lang="en-US" dirty="0" err="1" smtClean="0"/>
              <a:t>cavitation</a:t>
            </a:r>
            <a:r>
              <a:rPr lang="en-US" dirty="0" smtClean="0"/>
              <a:t> (become no mineralized remain and the organic component dissolved by the bacteria). </a:t>
            </a:r>
          </a:p>
          <a:p>
            <a:endParaRPr lang="en-US" dirty="0"/>
          </a:p>
        </p:txBody>
      </p:sp>
    </p:spTree>
  </p:cSld>
  <p:clrMapOvr>
    <a:masterClrMapping/>
  </p:clrMapOvr>
  <p:transition spd="med">
    <p:wedg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ROOT CARIES </a:t>
            </a:r>
            <a:endParaRPr lang="en-US" dirty="0"/>
          </a:p>
        </p:txBody>
      </p:sp>
      <p:sp>
        <p:nvSpPr>
          <p:cNvPr id="3" name="Content Placeholder 2"/>
          <p:cNvSpPr>
            <a:spLocks noGrp="1"/>
          </p:cNvSpPr>
          <p:nvPr>
            <p:ph idx="1"/>
          </p:nvPr>
        </p:nvSpPr>
        <p:spPr/>
        <p:txBody>
          <a:bodyPr>
            <a:normAutofit/>
          </a:bodyPr>
          <a:lstStyle/>
          <a:p>
            <a:r>
              <a:rPr lang="en-US" dirty="0" smtClean="0"/>
              <a:t>It is also called </a:t>
            </a:r>
            <a:r>
              <a:rPr lang="en-US" dirty="0" err="1" smtClean="0"/>
              <a:t>cemental</a:t>
            </a:r>
            <a:r>
              <a:rPr lang="en-US" dirty="0" smtClean="0"/>
              <a:t> caries and involves both dentin and </a:t>
            </a:r>
            <a:r>
              <a:rPr lang="en-US" dirty="0" err="1" smtClean="0"/>
              <a:t>cementum</a:t>
            </a:r>
            <a:r>
              <a:rPr lang="en-US" dirty="0" smtClean="0"/>
              <a:t>.</a:t>
            </a:r>
          </a:p>
          <a:p>
            <a:r>
              <a:rPr lang="en-US" dirty="0" smtClean="0"/>
              <a:t>Exposed	root are more vulnerable to an acid attack because of higher porosity and smaller crystal. </a:t>
            </a:r>
            <a:endParaRPr lang="en-US" dirty="0"/>
          </a:p>
        </p:txBody>
      </p:sp>
    </p:spTree>
  </p:cSld>
  <p:clrMapOvr>
    <a:masterClrMapping/>
  </p:clrMapOvr>
  <p:transition spd="med">
    <p:wedg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4" name="Picture 4" descr="See the source image"/>
          <p:cNvPicPr>
            <a:picLocks noChangeAspect="1" noChangeArrowheads="1"/>
          </p:cNvPicPr>
          <p:nvPr/>
        </p:nvPicPr>
        <p:blipFill>
          <a:blip r:embed="rId2" cstate="print"/>
          <a:srcRect/>
          <a:stretch>
            <a:fillRect/>
          </a:stretch>
        </p:blipFill>
        <p:spPr bwMode="auto">
          <a:xfrm>
            <a:off x="1600200" y="838200"/>
            <a:ext cx="5486400" cy="5105400"/>
          </a:xfrm>
          <a:prstGeom prst="rect">
            <a:avLst/>
          </a:prstGeom>
          <a:noFill/>
        </p:spPr>
      </p:pic>
    </p:spTree>
  </p:cSld>
  <p:clrMapOvr>
    <a:masterClrMapping/>
  </p:clrMapOvr>
  <p:transition spd="med">
    <p:wedg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ee the source image"/>
          <p:cNvPicPr>
            <a:picLocks noChangeAspect="1" noChangeArrowheads="1"/>
          </p:cNvPicPr>
          <p:nvPr/>
        </p:nvPicPr>
        <p:blipFill>
          <a:blip r:embed="rId2" cstate="print"/>
          <a:srcRect/>
          <a:stretch>
            <a:fillRect/>
          </a:stretch>
        </p:blipFill>
        <p:spPr bwMode="auto">
          <a:xfrm>
            <a:off x="762000" y="457200"/>
            <a:ext cx="7086600" cy="5715000"/>
          </a:xfrm>
          <a:prstGeom prst="rect">
            <a:avLst/>
          </a:prstGeom>
          <a:noFill/>
        </p:spPr>
      </p:pic>
    </p:spTree>
  </p:cSld>
  <p:clrMapOvr>
    <a:masterClrMapping/>
  </p:clrMapOvr>
  <p:transition spd="med">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Theories of </a:t>
            </a:r>
            <a:r>
              <a:rPr lang="en-US" b="1" i="1" dirty="0" err="1" smtClean="0"/>
              <a:t>Etiopathogenesis</a:t>
            </a:r>
            <a:endParaRPr lang="en-US" b="1" i="1" dirty="0"/>
          </a:p>
        </p:txBody>
      </p:sp>
      <p:sp>
        <p:nvSpPr>
          <p:cNvPr id="3" name="Content Placeholder 2"/>
          <p:cNvSpPr>
            <a:spLocks noGrp="1"/>
          </p:cNvSpPr>
          <p:nvPr>
            <p:ph idx="1"/>
          </p:nvPr>
        </p:nvSpPr>
        <p:spPr/>
        <p:txBody>
          <a:bodyPr/>
          <a:lstStyle/>
          <a:p>
            <a:pPr>
              <a:buFont typeface="Wingdings" pitchFamily="2" charset="2"/>
              <a:buChar char="Ø"/>
            </a:pPr>
            <a:r>
              <a:rPr lang="en-US" dirty="0" smtClean="0"/>
              <a:t>Miller’s</a:t>
            </a:r>
            <a:r>
              <a:rPr lang="en-US" dirty="0"/>
              <a:t> </a:t>
            </a:r>
            <a:r>
              <a:rPr lang="en-US" dirty="0" err="1" smtClean="0"/>
              <a:t>acidogenic</a:t>
            </a:r>
            <a:r>
              <a:rPr lang="en-US" dirty="0"/>
              <a:t> </a:t>
            </a:r>
            <a:r>
              <a:rPr lang="en-US" dirty="0" smtClean="0"/>
              <a:t>theory </a:t>
            </a:r>
          </a:p>
          <a:p>
            <a:pPr>
              <a:buFont typeface="Wingdings" pitchFamily="2" charset="2"/>
              <a:buChar char="Ø"/>
            </a:pPr>
            <a:r>
              <a:rPr lang="en-US" dirty="0" err="1" smtClean="0"/>
              <a:t>Proteolytic</a:t>
            </a:r>
            <a:r>
              <a:rPr lang="en-US" dirty="0"/>
              <a:t> </a:t>
            </a:r>
            <a:r>
              <a:rPr lang="en-US" dirty="0" smtClean="0"/>
              <a:t>theory </a:t>
            </a:r>
          </a:p>
          <a:p>
            <a:pPr>
              <a:buFont typeface="Wingdings" pitchFamily="2" charset="2"/>
              <a:buChar char="Ø"/>
            </a:pPr>
            <a:r>
              <a:rPr lang="en-US" dirty="0" smtClean="0"/>
              <a:t>Proteolysis-</a:t>
            </a:r>
            <a:r>
              <a:rPr lang="en-US" dirty="0" err="1" smtClean="0"/>
              <a:t>chelation</a:t>
            </a:r>
            <a:r>
              <a:rPr lang="en-US" dirty="0"/>
              <a:t> </a:t>
            </a:r>
            <a:r>
              <a:rPr lang="en-US" dirty="0" smtClean="0"/>
              <a:t>theory </a:t>
            </a:r>
          </a:p>
          <a:p>
            <a:pPr>
              <a:buFont typeface="Wingdings" pitchFamily="2" charset="2"/>
              <a:buChar char="Ø"/>
            </a:pPr>
            <a:r>
              <a:rPr lang="en-US" dirty="0" smtClean="0"/>
              <a:t>Sucrose</a:t>
            </a:r>
            <a:r>
              <a:rPr lang="en-US" dirty="0"/>
              <a:t> </a:t>
            </a:r>
            <a:r>
              <a:rPr lang="en-US" dirty="0" err="1" smtClean="0"/>
              <a:t>chelation</a:t>
            </a:r>
            <a:r>
              <a:rPr lang="en-US" dirty="0"/>
              <a:t> </a:t>
            </a:r>
            <a:r>
              <a:rPr lang="en-US" dirty="0" smtClean="0"/>
              <a:t>theory.</a:t>
            </a:r>
          </a:p>
          <a:p>
            <a:endParaRPr lang="en-US" dirty="0"/>
          </a:p>
        </p:txBody>
      </p:sp>
    </p:spTree>
  </p:cSld>
  <p:clrMapOvr>
    <a:masterClrMapping/>
  </p:clrMapOvr>
  <p:transition spd="med">
    <p:wedg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Histopathological</a:t>
            </a:r>
            <a:r>
              <a:rPr lang="en-US" dirty="0" smtClean="0"/>
              <a:t> Features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It is a soft progressive lesion that is found anywhere on the root surface that has lost connective tissue attachment and is exposed to the oral environment. </a:t>
            </a:r>
          </a:p>
          <a:p>
            <a:r>
              <a:rPr lang="en-US" dirty="0" smtClean="0"/>
              <a:t>Microorganisms appear to invade the </a:t>
            </a:r>
            <a:r>
              <a:rPr lang="en-US" dirty="0" err="1" smtClean="0"/>
              <a:t>cementum</a:t>
            </a:r>
            <a:r>
              <a:rPr lang="en-US" dirty="0" smtClean="0"/>
              <a:t> either along Sharpe’s fibers or between bundles of fibers, in a manner comparable to the invasion along dentinal tubules.</a:t>
            </a:r>
          </a:p>
          <a:p>
            <a:r>
              <a:rPr lang="en-US" dirty="0" smtClean="0"/>
              <a:t> As </a:t>
            </a:r>
            <a:r>
              <a:rPr lang="en-US" dirty="0" err="1" smtClean="0"/>
              <a:t>cementum</a:t>
            </a:r>
            <a:r>
              <a:rPr lang="en-US" dirty="0" smtClean="0"/>
              <a:t> is formed in concentric layers and presents a </a:t>
            </a:r>
            <a:r>
              <a:rPr lang="en-US" dirty="0" err="1" smtClean="0"/>
              <a:t>lamellated</a:t>
            </a:r>
            <a:r>
              <a:rPr lang="en-US" dirty="0" smtClean="0"/>
              <a:t> appearance, the microorganisms tend to spread laterally between the various layers. </a:t>
            </a:r>
          </a:p>
          <a:p>
            <a:r>
              <a:rPr lang="en-US" dirty="0" smtClean="0"/>
              <a:t>The	carious lesion assumes the shape of a saucer</a:t>
            </a:r>
          </a:p>
          <a:p>
            <a:r>
              <a:rPr lang="en-US" dirty="0" smtClean="0"/>
              <a:t>After decalcification of </a:t>
            </a:r>
            <a:r>
              <a:rPr lang="en-US" dirty="0" err="1" smtClean="0"/>
              <a:t>cementum</a:t>
            </a:r>
            <a:r>
              <a:rPr lang="en-US" dirty="0" smtClean="0"/>
              <a:t> destruction of the remaining matrix occurs similar to the process in dentin.</a:t>
            </a:r>
            <a:endParaRPr lang="en-US" dirty="0"/>
          </a:p>
        </p:txBody>
      </p:sp>
    </p:spTree>
  </p:cSld>
  <p:clrMapOvr>
    <a:masterClrMapping/>
  </p:clrMapOvr>
  <p:transition spd="med">
    <p:wedg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Rampant Caries</a:t>
            </a:r>
            <a:endParaRPr lang="en-US" dirty="0"/>
          </a:p>
        </p:txBody>
      </p:sp>
      <p:sp>
        <p:nvSpPr>
          <p:cNvPr id="3" name="Content Placeholder 2"/>
          <p:cNvSpPr>
            <a:spLocks noGrp="1"/>
          </p:cNvSpPr>
          <p:nvPr>
            <p:ph idx="1"/>
          </p:nvPr>
        </p:nvSpPr>
        <p:spPr/>
        <p:txBody>
          <a:bodyPr>
            <a:normAutofit fontScale="92500"/>
          </a:bodyPr>
          <a:lstStyle/>
          <a:p>
            <a:r>
              <a:rPr lang="en-US" dirty="0" smtClean="0"/>
              <a:t>It is defined as a suddenly appearing, widespread, rapidly burrowing type of caries, resulting in early involvement of the pulp and affecting those teeth usually regarded as immune to ordinary decay. Some believe that the term rampant caries should be applied to those carious lesions with 10 or more new lesions per year.</a:t>
            </a:r>
          </a:p>
          <a:p>
            <a:r>
              <a:rPr lang="en-US" dirty="0" smtClean="0"/>
              <a:t>It may occur due to nutritional deficiency, malnutrition, emotional disturbances</a:t>
            </a:r>
            <a:endParaRPr lang="en-US" dirty="0"/>
          </a:p>
        </p:txBody>
      </p:sp>
    </p:spTree>
  </p:cSld>
  <p:clrMapOvr>
    <a:masterClrMapping/>
  </p:clrMapOvr>
  <p:transition spd="med">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See the source image"/>
          <p:cNvPicPr>
            <a:picLocks noChangeAspect="1" noChangeArrowheads="1"/>
          </p:cNvPicPr>
          <p:nvPr/>
        </p:nvPicPr>
        <p:blipFill>
          <a:blip r:embed="rId2" cstate="print"/>
          <a:srcRect/>
          <a:stretch>
            <a:fillRect/>
          </a:stretch>
        </p:blipFill>
        <p:spPr bwMode="auto">
          <a:xfrm>
            <a:off x="533400" y="304800"/>
            <a:ext cx="7924800" cy="6324600"/>
          </a:xfrm>
          <a:prstGeom prst="rect">
            <a:avLst/>
          </a:prstGeom>
          <a:noFill/>
        </p:spPr>
      </p:pic>
    </p:spTree>
  </p:cSld>
  <p:clrMapOvr>
    <a:masterClrMapping/>
  </p:clrMapOvr>
  <p:transition spd="med">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Miller’s </a:t>
            </a:r>
            <a:r>
              <a:rPr lang="en-US" b="1" i="1" dirty="0" err="1" smtClean="0"/>
              <a:t>acidogenic</a:t>
            </a:r>
            <a:r>
              <a:rPr lang="en-US" b="1" i="1" dirty="0" smtClean="0"/>
              <a:t> theory </a:t>
            </a:r>
          </a:p>
        </p:txBody>
      </p:sp>
      <p:sp>
        <p:nvSpPr>
          <p:cNvPr id="3" name="Content Placeholder 2"/>
          <p:cNvSpPr>
            <a:spLocks noGrp="1"/>
          </p:cNvSpPr>
          <p:nvPr>
            <p:ph idx="1"/>
          </p:nvPr>
        </p:nvSpPr>
        <p:spPr/>
        <p:txBody>
          <a:bodyPr/>
          <a:lstStyle/>
          <a:p>
            <a:r>
              <a:rPr lang="en-US" dirty="0" smtClean="0"/>
              <a:t>WD Miller’s </a:t>
            </a:r>
            <a:r>
              <a:rPr lang="en-US" dirty="0" err="1" smtClean="0"/>
              <a:t>chemoparasitic</a:t>
            </a:r>
            <a:r>
              <a:rPr lang="en-US" dirty="0" smtClean="0"/>
              <a:t> theory states: </a:t>
            </a:r>
          </a:p>
          <a:p>
            <a:pPr>
              <a:buNone/>
            </a:pPr>
            <a:r>
              <a:rPr lang="en-US" dirty="0" smtClean="0"/>
              <a:t>     “</a:t>
            </a:r>
            <a:r>
              <a:rPr lang="en-US" b="1" i="1" dirty="0" smtClean="0"/>
              <a:t>Dental decay is a </a:t>
            </a:r>
            <a:r>
              <a:rPr lang="en-US" b="1" i="1" dirty="0" err="1" smtClean="0"/>
              <a:t>chemoparasitic</a:t>
            </a:r>
            <a:r>
              <a:rPr lang="en-US" b="1" i="1" dirty="0" smtClean="0"/>
              <a:t> process consisting of two stages, the decalcification of enamel, which results in its total destruction and the decalcification of dentin as a preliminary stage, followed by dissolution of the softened residue.”</a:t>
            </a:r>
            <a:endParaRPr lang="en-US" b="1" i="1" dirty="0"/>
          </a:p>
        </p:txBody>
      </p:sp>
    </p:spTree>
  </p:cSld>
  <p:clrMapOvr>
    <a:masterClrMapping/>
  </p:clrMapOvr>
  <p:transition spd="med">
    <p:wedg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3453</TotalTime>
  <Words>2932</Words>
  <Application>Microsoft Office PowerPoint</Application>
  <PresentationFormat>On-screen Show (4:3)</PresentationFormat>
  <Paragraphs>248</Paragraphs>
  <Slides>71</Slides>
  <Notes>0</Notes>
  <HiddenSlides>0</HiddenSlides>
  <MMClips>0</MMClips>
  <ScaleCrop>false</ScaleCrop>
  <HeadingPairs>
    <vt:vector size="4" baseType="variant">
      <vt:variant>
        <vt:lpstr>Theme</vt:lpstr>
      </vt:variant>
      <vt:variant>
        <vt:i4>1</vt:i4>
      </vt:variant>
      <vt:variant>
        <vt:lpstr>Slide Titles</vt:lpstr>
      </vt:variant>
      <vt:variant>
        <vt:i4>71</vt:i4>
      </vt:variant>
    </vt:vector>
  </HeadingPairs>
  <TitlesOfParts>
    <vt:vector size="72" baseType="lpstr">
      <vt:lpstr>Trek</vt:lpstr>
      <vt:lpstr>Oral pathology lec.2</vt:lpstr>
      <vt:lpstr>Slide 2</vt:lpstr>
      <vt:lpstr>Dental caries</vt:lpstr>
      <vt:lpstr>Slide 4</vt:lpstr>
      <vt:lpstr>Slide 5</vt:lpstr>
      <vt:lpstr>Slide 6</vt:lpstr>
      <vt:lpstr>Theories of Etiopathogenesis</vt:lpstr>
      <vt:lpstr>Slide 8</vt:lpstr>
      <vt:lpstr>Miller’s acidogenic theory </vt:lpstr>
      <vt:lpstr>Factors Responsible for Miller’s  Theory</vt:lpstr>
      <vt:lpstr>Role of carbohydrates</vt:lpstr>
      <vt:lpstr>Cariogenicity of Carbohydrate Varies with :</vt:lpstr>
      <vt:lpstr>Slide 13</vt:lpstr>
      <vt:lpstr>Role of Microorganisms </vt:lpstr>
      <vt:lpstr>Localization of oral flura in dental caries</vt:lpstr>
      <vt:lpstr>Streptococcus mutans:</vt:lpstr>
      <vt:lpstr>Progression of dental caries:</vt:lpstr>
      <vt:lpstr>Role of acids:</vt:lpstr>
      <vt:lpstr>Slide 19</vt:lpstr>
      <vt:lpstr>Role of Dental Plaque </vt:lpstr>
      <vt:lpstr>Slide 21</vt:lpstr>
      <vt:lpstr>Slide 22</vt:lpstr>
      <vt:lpstr>The Development of Dental Plaque:</vt:lpstr>
      <vt:lpstr>Slide 24</vt:lpstr>
      <vt:lpstr>Slide 25</vt:lpstr>
      <vt:lpstr>Proteolysis Theory</vt:lpstr>
      <vt:lpstr>Proteolysis Chelation Theory</vt:lpstr>
      <vt:lpstr>Slide 28</vt:lpstr>
      <vt:lpstr>Sucrose Chelation Theory</vt:lpstr>
      <vt:lpstr>SECONDARY CONTRIBUTING FACTORS IN DENTAL CARIES </vt:lpstr>
      <vt:lpstr>Saliva</vt:lpstr>
      <vt:lpstr>Slide 32</vt:lpstr>
      <vt:lpstr>Teeth</vt:lpstr>
      <vt:lpstr>Slide 34</vt:lpstr>
      <vt:lpstr>Classification:</vt:lpstr>
      <vt:lpstr>Slide 36</vt:lpstr>
      <vt:lpstr>Slide 37</vt:lpstr>
      <vt:lpstr>Clinical classification of caries</vt:lpstr>
      <vt:lpstr>Anatomical Classification of Caries</vt:lpstr>
      <vt:lpstr>Depending on Nature of Attack</vt:lpstr>
      <vt:lpstr>depending on the Progression of the Caries</vt:lpstr>
      <vt:lpstr>Smooth surface caries:</vt:lpstr>
      <vt:lpstr>Slide 43</vt:lpstr>
      <vt:lpstr>Slide 44</vt:lpstr>
      <vt:lpstr>Histopathology of smooth surface caries:</vt:lpstr>
      <vt:lpstr>Slide 46</vt:lpstr>
      <vt:lpstr>Slide 47</vt:lpstr>
      <vt:lpstr>Slide 48</vt:lpstr>
      <vt:lpstr>Slide 49</vt:lpstr>
      <vt:lpstr>Slide 50</vt:lpstr>
      <vt:lpstr>Slide 51</vt:lpstr>
      <vt:lpstr>Slide 52</vt:lpstr>
      <vt:lpstr>Enamel changes</vt:lpstr>
      <vt:lpstr>Slide 54</vt:lpstr>
      <vt:lpstr>Slide 55</vt:lpstr>
      <vt:lpstr>Dentin Changes</vt:lpstr>
      <vt:lpstr>Slide 57</vt:lpstr>
      <vt:lpstr>Slide 58</vt:lpstr>
      <vt:lpstr>Zones of Dentine changes: </vt:lpstr>
      <vt:lpstr>PIT AND FISSURE CARIES </vt:lpstr>
      <vt:lpstr>Slide 61</vt:lpstr>
      <vt:lpstr>Slide 62</vt:lpstr>
      <vt:lpstr>In other words….</vt:lpstr>
      <vt:lpstr>Histopathological Features</vt:lpstr>
      <vt:lpstr>In others words….</vt:lpstr>
      <vt:lpstr>Slide 66</vt:lpstr>
      <vt:lpstr>ROOT CARIES </vt:lpstr>
      <vt:lpstr>Slide 68</vt:lpstr>
      <vt:lpstr>Slide 69</vt:lpstr>
      <vt:lpstr>Histopathological Features</vt:lpstr>
      <vt:lpstr>Rampant Caries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Windows User</cp:lastModifiedBy>
  <cp:revision>67</cp:revision>
  <dcterms:created xsi:type="dcterms:W3CDTF">2019-10-11T15:26:52Z</dcterms:created>
  <dcterms:modified xsi:type="dcterms:W3CDTF">2019-10-21T09:32:21Z</dcterms:modified>
</cp:coreProperties>
</file>